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377" r:id="rId2"/>
    <p:sldId id="378" r:id="rId3"/>
    <p:sldId id="257" r:id="rId4"/>
    <p:sldId id="341" r:id="rId5"/>
    <p:sldId id="258" r:id="rId6"/>
    <p:sldId id="392" r:id="rId7"/>
    <p:sldId id="393" r:id="rId8"/>
    <p:sldId id="263" r:id="rId9"/>
    <p:sldId id="261" r:id="rId10"/>
    <p:sldId id="380" r:id="rId11"/>
    <p:sldId id="264" r:id="rId12"/>
    <p:sldId id="265" r:id="rId13"/>
    <p:sldId id="266" r:id="rId14"/>
    <p:sldId id="267" r:id="rId15"/>
    <p:sldId id="268" r:id="rId16"/>
    <p:sldId id="382" r:id="rId17"/>
    <p:sldId id="383" r:id="rId18"/>
    <p:sldId id="384" r:id="rId19"/>
    <p:sldId id="385" r:id="rId20"/>
    <p:sldId id="386" r:id="rId21"/>
    <p:sldId id="269" r:id="rId22"/>
    <p:sldId id="270" r:id="rId23"/>
    <p:sldId id="271" r:id="rId24"/>
    <p:sldId id="272" r:id="rId25"/>
    <p:sldId id="273" r:id="rId26"/>
    <p:sldId id="387" r:id="rId27"/>
    <p:sldId id="388" r:id="rId28"/>
    <p:sldId id="389" r:id="rId29"/>
    <p:sldId id="390" r:id="rId30"/>
    <p:sldId id="391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300" r:id="rId55"/>
    <p:sldId id="299" r:id="rId5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77"/>
    <p:restoredTop sz="95801"/>
  </p:normalViewPr>
  <p:slideViewPr>
    <p:cSldViewPr snapToGrid="0" snapToObjects="1">
      <p:cViewPr varScale="1">
        <p:scale>
          <a:sx n="82" d="100"/>
          <a:sy n="82" d="100"/>
        </p:scale>
        <p:origin x="4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710D-13AC-3B42-859E-35333E40AAF7}" type="datetimeFigureOut">
              <a:rPr kumimoji="1" lang="zh-TW" altLang="en-US" smtClean="0"/>
              <a:t>2025/11/4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D684C-CF4E-4E45-8539-D406D95B421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7214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CFFEDE0-32DC-2FFC-3925-5264110B4E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6D551A4-CA49-1945-B756-26E138ECA415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BDA1E55-5D22-0736-0C56-0A1C3D0A2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55B7608-6AFD-4BC0-21BC-8AE92CB89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3D244-4C75-484A-92E8-F922F6A53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BA6B5E8-0078-C146-9D67-C54D44401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9C2314-BAE4-7E4C-AA88-D0800C29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2025/11/4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C44CA1-CF32-C140-BBCD-06429E85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46ECCD-EFE7-CC4D-BB55-8068A824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531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208A93-2214-824A-BBB2-9D134530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0E606F7-272B-D944-8C64-92F1572B7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858E76-F496-1D4D-80D5-BFF610A5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2025/11/4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1D0EF9-5B24-6D47-8BD6-2518B45D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F4994D-525B-F44B-AA71-AFBB432E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0355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51F41DE-D4A1-AC47-8F2F-13700912F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299E59E-C75B-DE48-A2F0-BC05E9C68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5A0E91-DA0C-F747-AF9E-4A70C261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2025/11/4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9C449F-1C75-DF4B-B31D-DAB7D9EC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69BB0B-2D50-BC4D-993B-0C5B080F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755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0383F4-47F5-714E-B769-2282C185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578FF0-FAE0-3F4F-BCE6-6AD69F462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49404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4个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zh-TW" altLang="en-US"/>
              <a:t>点按此处编辑母版标题风格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zh-TW" altLang="en-US"/>
              <a:t>点按此处编辑文本风格</a:t>
            </a:r>
          </a:p>
          <a:p>
            <a:pPr lvl="1"/>
            <a:r>
              <a:rPr lang="zh-TW" altLang="en-US"/>
              <a:t>第二级</a:t>
            </a:r>
          </a:p>
          <a:p>
            <a:pPr lvl="2"/>
            <a:r>
              <a:rPr lang="zh-TW" altLang="en-US"/>
              <a:t>第三级</a:t>
            </a:r>
          </a:p>
          <a:p>
            <a:pPr lvl="3"/>
            <a:r>
              <a:rPr lang="zh-TW" altLang="en-US"/>
              <a:t>第四级</a:t>
            </a:r>
          </a:p>
          <a:p>
            <a:pPr lvl="4"/>
            <a:r>
              <a:rPr lang="zh-TW" altLang="en-US"/>
              <a:t>第五级</a:t>
            </a:r>
            <a:endParaRPr lang="zh-CN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E96B5D-1678-7A7E-9E9E-77E3539F1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F1A74F-5188-FC4F-6045-6D25A2B35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41C920-C777-C894-E7B5-50281522D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A4101-0A29-4E45-8C32-453576FD7A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603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BA67B3-1FF9-0B4E-B6ED-1E025BC1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962A12-D43E-FC4D-BA96-4BA01F9EF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B562B5-357D-594A-8CEC-400648EB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2025/11/4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3B32EC-E3FF-814E-9EDD-3141739A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3D4C49-0F98-8149-AD40-C44A0F2C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0942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D98FFE-3EA8-5141-8129-CE71B200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0DF769-BA9F-834F-A4B7-812A7E9F8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6B1FD8-AEC0-CC48-93ED-1A11CE29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2025/11/4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2BC34C-4B54-1E4D-9FC3-88618F1D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FD45EA-3B0E-AD45-96B9-A21420A8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4479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A4A3A9-954C-F243-AC2C-213A9563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BBA5DB-04A0-1D47-9BC0-93D17CBA9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45A69D0-ED09-BD46-B0F4-0F2EE30AC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9E7259-1FFB-9D4B-9958-C265191A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2025/11/4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F9A3724-AD03-6849-B3E0-2EA5BFEC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EB21B2E-A615-A84D-99D6-87D26292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2891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53E914-FEB2-9649-B883-0D355C56D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3CC132E-96DA-F54A-8646-C9E1F8F4F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EB1B3F1-0ADA-134F-A4AB-30D9F9C5C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4F0E74-C923-1E41-A8D6-E9088C53F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B9063A0-061A-7E4A-BB21-075657127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D5D9B85-EE0F-A148-9820-D8968611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2025/11/4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898585B-2310-9B48-A3E8-F0497B04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5F55987-9281-7C4E-A7D9-79575243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9692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256471-D643-FD4A-A905-E533F4D8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45F0E16-6BE4-3347-9DB1-F3D5125E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2025/11/4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D384135-4B16-0841-85C7-E6CAF58E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2BA55BD-18F2-F945-9536-C0197C8F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8740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1220441-0470-E642-90A0-3B392D03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2025/11/4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6607FB9-D9F9-874C-B856-2E1CFD24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2EEF8B-AD9E-5245-BC9C-9A3DFD8F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6434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9AB33B-5A0E-B649-B770-D4C6B1D8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5F28D4-77BC-6E41-94DA-9B1BCB6B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938D8D7-87C4-0844-B9F7-741A799D9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CF1442-1790-6849-BBAC-3743045C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2025/11/4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EF9910E-D126-EE42-8640-0CEB4B9B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39CA2A-57D2-0C47-BF91-DC0A6EB3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5026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B584C-36CD-8449-85F2-BF27D50F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DCC3A4B-2455-F947-9973-3288B4996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CAD2B49-4E6A-994C-9B2A-48C5CDB5C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563B859-9BEB-6E47-A7E5-0865E7DD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A32E-2CC2-1048-B21A-8B425EB41A91}" type="datetimeFigureOut">
              <a:rPr kumimoji="1" lang="zh-TW" altLang="en-US" smtClean="0"/>
              <a:t>2025/11/4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CAF38BC-CBB5-2F46-9B00-7B586642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5B4958E-E10A-ED48-80A9-F6E9E8AC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597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24B9CF2-3424-F74A-BCD7-70C434D3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F85215C-917A-054C-AE90-D38CBDE99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A3CBFE-0B84-864D-92AA-C95B6E803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A32E-2CC2-1048-B21A-8B425EB41A91}" type="datetimeFigureOut">
              <a:rPr kumimoji="1" lang="zh-TW" altLang="en-US" smtClean="0"/>
              <a:t>2025/11/4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740FFB-10E8-5F49-A96B-6237CB169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755C89-C655-5A47-A082-04A3BF60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143AA-0707-2741-8220-CD7B2BF953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744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: 空心 46"/>
          <p:cNvSpPr>
            <a:spLocks noChangeAspect="1"/>
          </p:cNvSpPr>
          <p:nvPr/>
        </p:nvSpPr>
        <p:spPr>
          <a:xfrm>
            <a:off x="2866830" y="197918"/>
            <a:ext cx="6371733" cy="6372142"/>
          </a:xfrm>
          <a:prstGeom prst="donut">
            <a:avLst>
              <a:gd name="adj" fmla="val 19910"/>
            </a:avLst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7" name="任意多边形: 形状 2">
            <a:extLst>
              <a:ext uri="{FF2B5EF4-FFF2-40B4-BE49-F238E27FC236}">
                <a16:creationId xmlns:a16="http://schemas.microsoft.com/office/drawing/2014/main" id="{4B5F1301-3839-6B44-B917-2B1C3D7A0BA0}"/>
              </a:ext>
            </a:extLst>
          </p:cNvPr>
          <p:cNvSpPr>
            <a:spLocks noChangeAspect="1"/>
          </p:cNvSpPr>
          <p:nvPr/>
        </p:nvSpPr>
        <p:spPr>
          <a:xfrm>
            <a:off x="9697558" y="-54619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9" name="任意多边形: 形状 58"/>
          <p:cNvSpPr>
            <a:spLocks noChangeAspect="1"/>
          </p:cNvSpPr>
          <p:nvPr/>
        </p:nvSpPr>
        <p:spPr>
          <a:xfrm>
            <a:off x="-10554" y="-46798"/>
            <a:ext cx="12162074" cy="6877215"/>
          </a:xfrm>
          <a:custGeom>
            <a:avLst/>
            <a:gdLst>
              <a:gd name="connsiteX0" fmla="*/ 9753751 w 12162074"/>
              <a:gd name="connsiteY0" fmla="*/ 0 h 6877215"/>
              <a:gd name="connsiteX1" fmla="*/ 11288981 w 12162074"/>
              <a:gd name="connsiteY1" fmla="*/ 0 h 6877215"/>
              <a:gd name="connsiteX2" fmla="*/ 11428126 w 12162074"/>
              <a:gd name="connsiteY2" fmla="*/ 242011 h 6877215"/>
              <a:gd name="connsiteX3" fmla="*/ 12162074 w 12162074"/>
              <a:gd name="connsiteY3" fmla="*/ 3140781 h 6877215"/>
              <a:gd name="connsiteX4" fmla="*/ 10953987 w 12162074"/>
              <a:gd name="connsiteY4" fmla="*/ 6779397 h 6877215"/>
              <a:gd name="connsiteX5" fmla="*/ 10877122 w 12162074"/>
              <a:gd name="connsiteY5" fmla="*/ 6877215 h 6877215"/>
              <a:gd name="connsiteX6" fmla="*/ 9147607 w 12162074"/>
              <a:gd name="connsiteY6" fmla="*/ 6877215 h 6877215"/>
              <a:gd name="connsiteX7" fmla="*/ 9155638 w 12162074"/>
              <a:gd name="connsiteY7" fmla="*/ 6870903 h 6877215"/>
              <a:gd name="connsiteX8" fmla="*/ 10914610 w 12162074"/>
              <a:gd name="connsiteY8" fmla="*/ 3140781 h 6877215"/>
              <a:gd name="connsiteX9" fmla="*/ 9810857 w 12162074"/>
              <a:gd name="connsiteY9" fmla="*/ 65931 h 6877215"/>
              <a:gd name="connsiteX10" fmla="*/ 873093 w 12162074"/>
              <a:gd name="connsiteY10" fmla="*/ 0 h 6877215"/>
              <a:gd name="connsiteX11" fmla="*/ 2408323 w 12162074"/>
              <a:gd name="connsiteY11" fmla="*/ 0 h 6877215"/>
              <a:gd name="connsiteX12" fmla="*/ 2351217 w 12162074"/>
              <a:gd name="connsiteY12" fmla="*/ 65931 h 6877215"/>
              <a:gd name="connsiteX13" fmla="*/ 1247464 w 12162074"/>
              <a:gd name="connsiteY13" fmla="*/ 3140781 h 6877215"/>
              <a:gd name="connsiteX14" fmla="*/ 3006436 w 12162074"/>
              <a:gd name="connsiteY14" fmla="*/ 6870903 h 6877215"/>
              <a:gd name="connsiteX15" fmla="*/ 3014468 w 12162074"/>
              <a:gd name="connsiteY15" fmla="*/ 6877215 h 6877215"/>
              <a:gd name="connsiteX16" fmla="*/ 1284952 w 12162074"/>
              <a:gd name="connsiteY16" fmla="*/ 6877215 h 6877215"/>
              <a:gd name="connsiteX17" fmla="*/ 1208087 w 12162074"/>
              <a:gd name="connsiteY17" fmla="*/ 6779397 h 6877215"/>
              <a:gd name="connsiteX18" fmla="*/ 0 w 12162074"/>
              <a:gd name="connsiteY18" fmla="*/ 3140781 h 6877215"/>
              <a:gd name="connsiteX19" fmla="*/ 733949 w 12162074"/>
              <a:gd name="connsiteY19" fmla="*/ 242011 h 687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62074" h="6877215">
                <a:moveTo>
                  <a:pt x="9753751" y="0"/>
                </a:moveTo>
                <a:lnTo>
                  <a:pt x="11288981" y="0"/>
                </a:lnTo>
                <a:lnTo>
                  <a:pt x="11428126" y="242011"/>
                </a:lnTo>
                <a:cubicBezTo>
                  <a:pt x="11896198" y="1103709"/>
                  <a:pt x="12162074" y="2091194"/>
                  <a:pt x="12162074" y="3140781"/>
                </a:cubicBezTo>
                <a:cubicBezTo>
                  <a:pt x="12162074" y="4505245"/>
                  <a:pt x="11712743" y="5764755"/>
                  <a:pt x="10953987" y="6779397"/>
                </a:cubicBezTo>
                <a:lnTo>
                  <a:pt x="10877122" y="6877215"/>
                </a:lnTo>
                <a:lnTo>
                  <a:pt x="9147607" y="6877215"/>
                </a:lnTo>
                <a:lnTo>
                  <a:pt x="9155638" y="6870903"/>
                </a:lnTo>
                <a:cubicBezTo>
                  <a:pt x="10229887" y="5984283"/>
                  <a:pt x="10914610" y="4642502"/>
                  <a:pt x="10914610" y="3140781"/>
                </a:cubicBezTo>
                <a:cubicBezTo>
                  <a:pt x="10914610" y="1972776"/>
                  <a:pt x="10500395" y="901525"/>
                  <a:pt x="9810857" y="65931"/>
                </a:cubicBezTo>
                <a:close/>
                <a:moveTo>
                  <a:pt x="873093" y="0"/>
                </a:moveTo>
                <a:lnTo>
                  <a:pt x="2408323" y="0"/>
                </a:lnTo>
                <a:lnTo>
                  <a:pt x="2351217" y="65931"/>
                </a:lnTo>
                <a:cubicBezTo>
                  <a:pt x="1661680" y="901525"/>
                  <a:pt x="1247464" y="1972776"/>
                  <a:pt x="1247464" y="3140781"/>
                </a:cubicBezTo>
                <a:cubicBezTo>
                  <a:pt x="1247464" y="4642502"/>
                  <a:pt x="1932188" y="5984283"/>
                  <a:pt x="3006436" y="6870903"/>
                </a:cubicBezTo>
                <a:lnTo>
                  <a:pt x="3014468" y="6877215"/>
                </a:lnTo>
                <a:lnTo>
                  <a:pt x="1284952" y="6877215"/>
                </a:lnTo>
                <a:lnTo>
                  <a:pt x="1208087" y="6779397"/>
                </a:lnTo>
                <a:cubicBezTo>
                  <a:pt x="449331" y="5764755"/>
                  <a:pt x="0" y="4505245"/>
                  <a:pt x="0" y="3140781"/>
                </a:cubicBezTo>
                <a:cubicBezTo>
                  <a:pt x="0" y="2091194"/>
                  <a:pt x="265876" y="1103709"/>
                  <a:pt x="733949" y="242011"/>
                </a:cubicBezTo>
                <a:close/>
              </a:path>
            </a:pathLst>
          </a:cu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1" name="任意多边形 3">
            <a:extLst>
              <a:ext uri="{FF2B5EF4-FFF2-40B4-BE49-F238E27FC236}">
                <a16:creationId xmlns:a16="http://schemas.microsoft.com/office/drawing/2014/main" id="{EB4A2FD6-6949-EF4D-B16C-8FF69FB520B2}"/>
              </a:ext>
            </a:extLst>
          </p:cNvPr>
          <p:cNvSpPr/>
          <p:nvPr/>
        </p:nvSpPr>
        <p:spPr>
          <a:xfrm flipH="1">
            <a:off x="3474720" y="2694783"/>
            <a:ext cx="8753420" cy="2132660"/>
          </a:xfrm>
          <a:custGeom>
            <a:avLst/>
            <a:gdLst>
              <a:gd name="connsiteX0" fmla="*/ 0 w 6515100"/>
              <a:gd name="connsiteY0" fmla="*/ 0 h 2680855"/>
              <a:gd name="connsiteX1" fmla="*/ 2396423 w 6515100"/>
              <a:gd name="connsiteY1" fmla="*/ 0 h 2680855"/>
              <a:gd name="connsiteX2" fmla="*/ 2466284 w 6515100"/>
              <a:gd name="connsiteY2" fmla="*/ 0 h 2680855"/>
              <a:gd name="connsiteX3" fmla="*/ 6515100 w 6515100"/>
              <a:gd name="connsiteY3" fmla="*/ 0 h 2680855"/>
              <a:gd name="connsiteX4" fmla="*/ 5033257 w 6515100"/>
              <a:gd name="connsiteY4" fmla="*/ 2680855 h 2680855"/>
              <a:gd name="connsiteX5" fmla="*/ 2466284 w 6515100"/>
              <a:gd name="connsiteY5" fmla="*/ 2680855 h 2680855"/>
              <a:gd name="connsiteX6" fmla="*/ 914580 w 6515100"/>
              <a:gd name="connsiteY6" fmla="*/ 2680855 h 2680855"/>
              <a:gd name="connsiteX7" fmla="*/ 0 w 6515100"/>
              <a:gd name="connsiteY7" fmla="*/ 2680855 h 26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100" h="2680855">
                <a:moveTo>
                  <a:pt x="0" y="0"/>
                </a:moveTo>
                <a:lnTo>
                  <a:pt x="2396423" y="0"/>
                </a:lnTo>
                <a:lnTo>
                  <a:pt x="2466284" y="0"/>
                </a:lnTo>
                <a:lnTo>
                  <a:pt x="6515100" y="0"/>
                </a:lnTo>
                <a:lnTo>
                  <a:pt x="5033257" y="2680855"/>
                </a:lnTo>
                <a:lnTo>
                  <a:pt x="2466284" y="2680855"/>
                </a:lnTo>
                <a:lnTo>
                  <a:pt x="914580" y="2680855"/>
                </a:lnTo>
                <a:lnTo>
                  <a:pt x="0" y="268085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-37475" y="5853062"/>
            <a:ext cx="1891260" cy="1883963"/>
            <a:chOff x="95534" y="5186149"/>
            <a:chExt cx="1891260" cy="1883963"/>
          </a:xfrm>
        </p:grpSpPr>
        <p:cxnSp>
          <p:nvCxnSpPr>
            <p:cNvPr id="39" name="直接连接符 38"/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>
              <a:solidFill>
                <a:srgbClr val="EC67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任意多边形 5">
            <a:extLst>
              <a:ext uri="{FF2B5EF4-FFF2-40B4-BE49-F238E27FC236}">
                <a16:creationId xmlns:a16="http://schemas.microsoft.com/office/drawing/2014/main" id="{592F5A9C-8BFC-EE4B-A576-2FF27EF186CA}"/>
              </a:ext>
            </a:extLst>
          </p:cNvPr>
          <p:cNvSpPr/>
          <p:nvPr/>
        </p:nvSpPr>
        <p:spPr>
          <a:xfrm flipH="1">
            <a:off x="3972976" y="4128532"/>
            <a:ext cx="8255163" cy="1487481"/>
          </a:xfrm>
          <a:custGeom>
            <a:avLst/>
            <a:gdLst>
              <a:gd name="connsiteX0" fmla="*/ 0 w 6393307"/>
              <a:gd name="connsiteY0" fmla="*/ 0 h 1487481"/>
              <a:gd name="connsiteX1" fmla="*/ 6393307 w 6393307"/>
              <a:gd name="connsiteY1" fmla="*/ 0 h 1487481"/>
              <a:gd name="connsiteX2" fmla="*/ 5571101 w 6393307"/>
              <a:gd name="connsiteY2" fmla="*/ 1487481 h 1487481"/>
              <a:gd name="connsiteX3" fmla="*/ 2729826 w 6393307"/>
              <a:gd name="connsiteY3" fmla="*/ 1487481 h 1487481"/>
              <a:gd name="connsiteX4" fmla="*/ 1012310 w 6393307"/>
              <a:gd name="connsiteY4" fmla="*/ 1487481 h 1487481"/>
              <a:gd name="connsiteX5" fmla="*/ 0 w 6393307"/>
              <a:gd name="connsiteY5" fmla="*/ 1487481 h 1487481"/>
              <a:gd name="connsiteX6" fmla="*/ 0 w 6393307"/>
              <a:gd name="connsiteY6" fmla="*/ 0 h 148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3307" h="1487481">
                <a:moveTo>
                  <a:pt x="0" y="0"/>
                </a:moveTo>
                <a:lnTo>
                  <a:pt x="6393307" y="0"/>
                </a:lnTo>
                <a:lnTo>
                  <a:pt x="5571101" y="1487481"/>
                </a:lnTo>
                <a:lnTo>
                  <a:pt x="2729826" y="1487481"/>
                </a:lnTo>
                <a:lnTo>
                  <a:pt x="1012310" y="1487481"/>
                </a:lnTo>
                <a:lnTo>
                  <a:pt x="0" y="1487481"/>
                </a:lnTo>
                <a:lnTo>
                  <a:pt x="0" y="0"/>
                </a:lnTo>
                <a:close/>
              </a:path>
            </a:pathLst>
          </a:custGeom>
          <a:solidFill>
            <a:srgbClr val="F98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sp>
        <p:nvSpPr>
          <p:cNvPr id="35" name="PA_文本框 8">
            <a:extLst>
              <a:ext uri="{FF2B5EF4-FFF2-40B4-BE49-F238E27FC236}">
                <a16:creationId xmlns:a16="http://schemas.microsoft.com/office/drawing/2014/main" id="{021D836A-18A4-4A49-B823-73221190F27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093222" y="4283236"/>
            <a:ext cx="5617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8000" b="1" dirty="0">
                <a:solidFill>
                  <a:srgbClr val="F1F1F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微软雅黑"/>
              </a:rPr>
              <a:t>世界禱告日</a:t>
            </a:r>
            <a:endParaRPr lang="en-US" altLang="zh-CN" sz="8000" b="1" dirty="0">
              <a:solidFill>
                <a:srgbClr val="F1F1F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微软雅黑"/>
            </a:endParaRPr>
          </a:p>
        </p:txBody>
      </p:sp>
      <p:sp>
        <p:nvSpPr>
          <p:cNvPr id="48" name="文本框 15">
            <a:extLst>
              <a:ext uri="{FF2B5EF4-FFF2-40B4-BE49-F238E27FC236}">
                <a16:creationId xmlns:a16="http://schemas.microsoft.com/office/drawing/2014/main" id="{CF6F6EAB-D2D5-F145-AC58-2F7C9BC59F6F}"/>
              </a:ext>
            </a:extLst>
          </p:cNvPr>
          <p:cNvSpPr txBox="1"/>
          <p:nvPr/>
        </p:nvSpPr>
        <p:spPr>
          <a:xfrm>
            <a:off x="5566351" y="2873968"/>
            <a:ext cx="6072641" cy="182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dirty="0">
                <a:solidFill>
                  <a:srgbClr val="F1F1F1"/>
                </a:solidFill>
                <a:latin typeface="Noto Sans" panose="020B0502040504020204" pitchFamily="34" charset="0"/>
                <a:ea typeface="Noto Sans" panose="020B0502040504020204" pitchFamily="34" charset="0"/>
                <a:sym typeface="微软雅黑"/>
              </a:rPr>
              <a:t>2025</a:t>
            </a:r>
          </a:p>
          <a:p>
            <a:pPr algn="r">
              <a:lnSpc>
                <a:spcPts val="1727"/>
              </a:lnSpc>
            </a:pPr>
            <a:r>
              <a:rPr lang="zh-TW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sym typeface="微软雅黑"/>
              </a:rPr>
              <a:t>線上禱告日：</a:t>
            </a:r>
            <a:r>
              <a:rPr lang="en-US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2025/11/5</a:t>
            </a:r>
            <a:r>
              <a:rPr lang="zh-TW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日（</a:t>
            </a:r>
            <a:r>
              <a:rPr lang="zh-TW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週</a:t>
            </a:r>
            <a:r>
              <a:rPr lang="zh-TW" altLang="zh-TW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三）</a:t>
            </a:r>
            <a:r>
              <a:rPr lang="en-US" altLang="zh-TW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早上場</a:t>
            </a:r>
            <a:r>
              <a:rPr lang="en-US" altLang="zh-TW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9:30~11:00</a:t>
            </a:r>
          </a:p>
          <a:p>
            <a:pPr algn="r">
              <a:lnSpc>
                <a:spcPts val="1727"/>
              </a:lnSpc>
            </a:pPr>
            <a:r>
              <a:rPr lang="en-US" altLang="zh-TW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 </a:t>
            </a:r>
            <a:r>
              <a:rPr lang="en-US" altLang="zh-TW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晚上場</a:t>
            </a:r>
            <a:r>
              <a:rPr lang="en-US" altLang="zh-TW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   7:30-9:00</a:t>
            </a:r>
          </a:p>
          <a:p>
            <a:pPr algn="r"/>
            <a:endParaRPr lang="zh-TW" altLang="zh-TW" b="1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r"/>
            <a:endParaRPr lang="zh-CN" altLang="en-US" dirty="0">
              <a:solidFill>
                <a:srgbClr val="F1F1F1"/>
              </a:solidFill>
              <a:latin typeface="Noto Sans" panose="020B0502040504020204" pitchFamily="34" charset="0"/>
              <a:ea typeface="微软雅黑"/>
              <a:sym typeface="微软雅黑"/>
            </a:endParaRPr>
          </a:p>
        </p:txBody>
      </p:sp>
      <p:cxnSp>
        <p:nvCxnSpPr>
          <p:cNvPr id="53" name="直接连接符 9">
            <a:extLst>
              <a:ext uri="{FF2B5EF4-FFF2-40B4-BE49-F238E27FC236}">
                <a16:creationId xmlns:a16="http://schemas.microsoft.com/office/drawing/2014/main" id="{4EC2C6CD-9EFB-1A4C-BC8C-BB8CC9965528}"/>
              </a:ext>
            </a:extLst>
          </p:cNvPr>
          <p:cNvCxnSpPr/>
          <p:nvPr/>
        </p:nvCxnSpPr>
        <p:spPr>
          <a:xfrm>
            <a:off x="748145" y="6660105"/>
            <a:ext cx="228600" cy="0"/>
          </a:xfrm>
          <a:prstGeom prst="line">
            <a:avLst/>
          </a:prstGeom>
          <a:ln w="127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8EA5387B-088F-9E4B-B8A1-8FBD50068714}"/>
              </a:ext>
            </a:extLst>
          </p:cNvPr>
          <p:cNvSpPr txBox="1"/>
          <p:nvPr/>
        </p:nvSpPr>
        <p:spPr>
          <a:xfrm>
            <a:off x="6035035" y="5761379"/>
            <a:ext cx="599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「要收的莊稼多，作工的人少。所以你們當求莊稼的主，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打發工人出去收他的莊稼。（路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10:2</a:t>
            </a:r>
            <a:r>
              <a:rPr lang="zh-TW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kumimoji="1"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4A9564B-9C9D-AD4D-A079-72F8C4A55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940">
            <a:off x="732187" y="450147"/>
            <a:ext cx="4667774" cy="6046513"/>
          </a:xfrm>
          <a:prstGeom prst="rect">
            <a:avLst/>
          </a:prstGeom>
        </p:spPr>
      </p:pic>
      <p:sp>
        <p:nvSpPr>
          <p:cNvPr id="58" name="椭圆 12">
            <a:extLst>
              <a:ext uri="{FF2B5EF4-FFF2-40B4-BE49-F238E27FC236}">
                <a16:creationId xmlns:a16="http://schemas.microsoft.com/office/drawing/2014/main" id="{B9E9FD65-6C51-0542-8520-0DAE88D116F1}"/>
              </a:ext>
            </a:extLst>
          </p:cNvPr>
          <p:cNvSpPr/>
          <p:nvPr/>
        </p:nvSpPr>
        <p:spPr>
          <a:xfrm>
            <a:off x="8543163" y="-553075"/>
            <a:ext cx="848694" cy="8452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64" name="组合 19">
            <a:extLst>
              <a:ext uri="{FF2B5EF4-FFF2-40B4-BE49-F238E27FC236}">
                <a16:creationId xmlns:a16="http://schemas.microsoft.com/office/drawing/2014/main" id="{2CC67EF9-3C54-D74E-B1A3-C72574E30DD8}"/>
              </a:ext>
            </a:extLst>
          </p:cNvPr>
          <p:cNvGrpSpPr/>
          <p:nvPr/>
        </p:nvGrpSpPr>
        <p:grpSpPr>
          <a:xfrm>
            <a:off x="10877555" y="-228844"/>
            <a:ext cx="1891260" cy="1883963"/>
            <a:chOff x="95534" y="5186149"/>
            <a:chExt cx="1891260" cy="1883963"/>
          </a:xfrm>
        </p:grpSpPr>
        <p:cxnSp>
          <p:nvCxnSpPr>
            <p:cNvPr id="65" name="直接连接符 20">
              <a:extLst>
                <a:ext uri="{FF2B5EF4-FFF2-40B4-BE49-F238E27FC236}">
                  <a16:creationId xmlns:a16="http://schemas.microsoft.com/office/drawing/2014/main" id="{38DC9BCD-977A-EF48-9918-037E8BB543E9}"/>
                </a:ext>
              </a:extLst>
            </p:cNvPr>
            <p:cNvCxnSpPr/>
            <p:nvPr/>
          </p:nvCxnSpPr>
          <p:spPr>
            <a:xfrm flipV="1">
              <a:off x="95534" y="5186149"/>
              <a:ext cx="934200" cy="93487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21">
              <a:extLst>
                <a:ext uri="{FF2B5EF4-FFF2-40B4-BE49-F238E27FC236}">
                  <a16:creationId xmlns:a16="http://schemas.microsoft.com/office/drawing/2014/main" id="{61F77BD3-80C5-B745-99BF-E5BA1C8739EF}"/>
                </a:ext>
              </a:extLst>
            </p:cNvPr>
            <p:cNvCxnSpPr/>
            <p:nvPr/>
          </p:nvCxnSpPr>
          <p:spPr>
            <a:xfrm flipV="1">
              <a:off x="175818" y="5225386"/>
              <a:ext cx="1185029" cy="117143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22">
              <a:extLst>
                <a:ext uri="{FF2B5EF4-FFF2-40B4-BE49-F238E27FC236}">
                  <a16:creationId xmlns:a16="http://schemas.microsoft.com/office/drawing/2014/main" id="{7FD8923E-C352-A24B-8198-653DD3915B0A}"/>
                </a:ext>
              </a:extLst>
            </p:cNvPr>
            <p:cNvCxnSpPr/>
            <p:nvPr/>
          </p:nvCxnSpPr>
          <p:spPr>
            <a:xfrm flipV="1">
              <a:off x="292972" y="5363568"/>
              <a:ext cx="1284368" cy="1284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23">
              <a:extLst>
                <a:ext uri="{FF2B5EF4-FFF2-40B4-BE49-F238E27FC236}">
                  <a16:creationId xmlns:a16="http://schemas.microsoft.com/office/drawing/2014/main" id="{F4724206-CD34-B343-904E-8D20A8D778AE}"/>
                </a:ext>
              </a:extLst>
            </p:cNvPr>
            <p:cNvCxnSpPr/>
            <p:nvPr/>
          </p:nvCxnSpPr>
          <p:spPr>
            <a:xfrm flipV="1">
              <a:off x="446266" y="5547389"/>
              <a:ext cx="1313318" cy="13389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24">
              <a:extLst>
                <a:ext uri="{FF2B5EF4-FFF2-40B4-BE49-F238E27FC236}">
                  <a16:creationId xmlns:a16="http://schemas.microsoft.com/office/drawing/2014/main" id="{3529213F-ACAE-5746-A39C-17CCEA5B79C7}"/>
                </a:ext>
              </a:extLst>
            </p:cNvPr>
            <p:cNvCxnSpPr/>
            <p:nvPr/>
          </p:nvCxnSpPr>
          <p:spPr>
            <a:xfrm flipV="1">
              <a:off x="674381" y="5738884"/>
              <a:ext cx="1224291" cy="12708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25">
              <a:extLst>
                <a:ext uri="{FF2B5EF4-FFF2-40B4-BE49-F238E27FC236}">
                  <a16:creationId xmlns:a16="http://schemas.microsoft.com/office/drawing/2014/main" id="{6B261568-C094-FF4C-A597-467E95F568C1}"/>
                </a:ext>
              </a:extLst>
            </p:cNvPr>
            <p:cNvCxnSpPr/>
            <p:nvPr/>
          </p:nvCxnSpPr>
          <p:spPr>
            <a:xfrm flipV="1">
              <a:off x="958016" y="5983122"/>
              <a:ext cx="1028778" cy="108699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26">
              <a:extLst>
                <a:ext uri="{FF2B5EF4-FFF2-40B4-BE49-F238E27FC236}">
                  <a16:creationId xmlns:a16="http://schemas.microsoft.com/office/drawing/2014/main" id="{55D4A166-9E86-9A48-A49F-6402069E1D38}"/>
                </a:ext>
              </a:extLst>
            </p:cNvPr>
            <p:cNvCxnSpPr/>
            <p:nvPr/>
          </p:nvCxnSpPr>
          <p:spPr>
            <a:xfrm flipV="1">
              <a:off x="1377576" y="6396820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27">
              <a:extLst>
                <a:ext uri="{FF2B5EF4-FFF2-40B4-BE49-F238E27FC236}">
                  <a16:creationId xmlns:a16="http://schemas.microsoft.com/office/drawing/2014/main" id="{78C94AC0-1E4B-FE4B-9665-B6FBFF0101EC}"/>
                </a:ext>
              </a:extLst>
            </p:cNvPr>
            <p:cNvCxnSpPr/>
            <p:nvPr/>
          </p:nvCxnSpPr>
          <p:spPr>
            <a:xfrm flipV="1">
              <a:off x="112263" y="5259507"/>
              <a:ext cx="562118" cy="57576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2976627"/>
      </p:ext>
    </p:extLst>
  </p:cSld>
  <p:clrMapOvr>
    <a:masterClrMapping/>
  </p:clrMapOvr>
  <p:transition spd="med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B8768-2B3B-7752-5A1D-A2B4164B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6D5B82-4179-503C-D1FF-6AD3C133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980" y="524108"/>
            <a:ext cx="7493619" cy="4181707"/>
          </a:xfrm>
        </p:spPr>
        <p:txBody>
          <a:bodyPr>
            <a:normAutofit/>
          </a:bodyPr>
          <a:lstStyle/>
          <a:p>
            <a:br>
              <a:rPr lang="zh-TW" altLang="en-US" dirty="0"/>
            </a:br>
            <a:r>
              <a:rPr lang="zh-TW" altLang="en-US" b="1" dirty="0">
                <a:latin typeface="+mj-ea"/>
              </a:rPr>
              <a:t>東歐區域主任</a:t>
            </a:r>
            <a:r>
              <a:rPr lang="en-US" altLang="zh-TW" b="1" dirty="0">
                <a:latin typeface="+mj-ea"/>
              </a:rPr>
              <a:t>:</a:t>
            </a:r>
            <a:br>
              <a:rPr lang="en-US" altLang="zh-TW" b="1" dirty="0">
                <a:latin typeface="+mj-ea"/>
              </a:rPr>
            </a:br>
            <a:r>
              <a:rPr lang="zh-TW" altLang="en-US" b="1" dirty="0">
                <a:latin typeface="+mj-ea"/>
              </a:rPr>
              <a:t>艾格</a:t>
            </a:r>
            <a:r>
              <a:rPr lang="en-US" altLang="zh-TW" b="1" dirty="0">
                <a:latin typeface="+mj-ea"/>
              </a:rPr>
              <a:t>&amp;</a:t>
            </a:r>
            <a:r>
              <a:rPr lang="zh-TW" altLang="en-US" b="1" dirty="0">
                <a:latin typeface="+mj-ea"/>
              </a:rPr>
              <a:t>維多莉亞．德拉格諾夫</a:t>
            </a:r>
            <a:r>
              <a:rPr lang="en-US" altLang="zh-TW" b="1" dirty="0">
                <a:latin typeface="+mj-ea"/>
              </a:rPr>
              <a:t>( </a:t>
            </a:r>
            <a:r>
              <a:rPr lang="en" altLang="zh-TW" b="1" dirty="0">
                <a:latin typeface="+mj-ea"/>
              </a:rPr>
              <a:t>Igor &amp; Victoria Dragunov</a:t>
            </a:r>
            <a:r>
              <a:rPr lang="en-US" altLang="zh-TW" b="1" dirty="0">
                <a:latin typeface="+mj-ea"/>
              </a:rPr>
              <a:t>)</a:t>
            </a:r>
            <a:endParaRPr lang="en" altLang="zh-TW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2246546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B03001-41E2-FA44-A405-2B8F111C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658" y="365125"/>
            <a:ext cx="7965141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+mj-ea"/>
              </a:rPr>
              <a:t>亞美尼亞： 特蘭尼克．巴傑米安</a:t>
            </a:r>
            <a:r>
              <a:rPr lang="en-US" altLang="zh-TW" b="1" dirty="0">
                <a:latin typeface="+mj-ea"/>
              </a:rPr>
              <a:t>(</a:t>
            </a:r>
            <a:r>
              <a:rPr lang="en" altLang="zh-TW" b="1" dirty="0" err="1">
                <a:latin typeface="+mj-ea"/>
              </a:rPr>
              <a:t>Terenik</a:t>
            </a:r>
            <a:r>
              <a:rPr lang="en" altLang="zh-TW" b="1" dirty="0">
                <a:latin typeface="+mj-ea"/>
              </a:rPr>
              <a:t> </a:t>
            </a:r>
            <a:r>
              <a:rPr lang="en" altLang="zh-TW" b="1" dirty="0" err="1">
                <a:latin typeface="+mj-ea"/>
              </a:rPr>
              <a:t>Barjamian</a:t>
            </a:r>
            <a:r>
              <a:rPr lang="en" altLang="zh-TW" b="1" dirty="0">
                <a:latin typeface="+mj-ea"/>
              </a:rPr>
              <a:t>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E438E26-F69F-8441-853A-18DE88E49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657" y="2289265"/>
            <a:ext cx="7965141" cy="4351338"/>
          </a:xfrm>
        </p:spPr>
        <p:txBody>
          <a:bodyPr/>
          <a:lstStyle/>
          <a:p>
            <a:r>
              <a:rPr lang="zh-TW" altLang="en-US" dirty="0"/>
              <a:t>感謝主賜新同工，並有許多兒童參加暑期營會。</a:t>
            </a:r>
          </a:p>
        </p:txBody>
      </p:sp>
    </p:spTree>
    <p:extLst>
      <p:ext uri="{BB962C8B-B14F-4D97-AF65-F5344CB8AC3E}">
        <p14:creationId xmlns:p14="http://schemas.microsoft.com/office/powerpoint/2010/main" val="82908985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014747-DC91-E54B-87ED-80272230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182" y="607743"/>
            <a:ext cx="7983071" cy="1462088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/>
              <a:t>白俄羅斯： 弗拉迪米爾</a:t>
            </a:r>
            <a:r>
              <a:rPr lang="en-US" altLang="zh-TW" sz="4000" b="1" dirty="0"/>
              <a:t>&amp;</a:t>
            </a:r>
            <a:r>
              <a:rPr lang="zh-TW" altLang="en-US" sz="4000" b="1" dirty="0"/>
              <a:t>波莉娜．格拉茲德 </a:t>
            </a:r>
            <a:r>
              <a:rPr lang="en-US" altLang="zh-TW" sz="4000" b="1" dirty="0"/>
              <a:t>(</a:t>
            </a:r>
            <a:r>
              <a:rPr lang="en" altLang="zh-TW" sz="4000" b="1" dirty="0"/>
              <a:t>Vladimir &amp; Polina </a:t>
            </a:r>
            <a:r>
              <a:rPr lang="en" altLang="zh-TW" sz="4000" b="1" dirty="0" err="1"/>
              <a:t>Gruzd</a:t>
            </a:r>
            <a:r>
              <a:rPr lang="en" altLang="zh-TW" sz="4000" b="1" dirty="0"/>
              <a:t>)</a:t>
            </a:r>
            <a:br>
              <a:rPr lang="en" altLang="zh-TW" b="1" dirty="0"/>
            </a:b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196E11-7B3E-4B4C-BBDF-C8A1A5603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6182" y="2506662"/>
            <a:ext cx="7983071" cy="4351338"/>
          </a:xfrm>
        </p:spPr>
        <p:txBody>
          <a:bodyPr/>
          <a:lstStyle/>
          <a:p>
            <a:r>
              <a:rPr lang="zh-TW" altLang="en-US" dirty="0"/>
              <a:t>為取得參加匈牙利</a:t>
            </a:r>
            <a:r>
              <a:rPr lang="en" altLang="zh-TW" dirty="0"/>
              <a:t>Leadership Development Conference</a:t>
            </a:r>
            <a:r>
              <a:rPr lang="zh-TW" altLang="en-US" dirty="0"/>
              <a:t> （領袖發展會議</a:t>
            </a:r>
            <a:r>
              <a:rPr lang="zh-TW" altLang="en" dirty="0"/>
              <a:t>）</a:t>
            </a:r>
            <a:r>
              <a:rPr lang="zh-TW" altLang="en-US" dirty="0"/>
              <a:t>的簽證禱告，並為新同工加入事工禱告。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602078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CEB7C7-1B1A-D14A-91C4-A7511E76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24" y="558308"/>
            <a:ext cx="8108576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喬治亞： 艾利克西．貝蘭柯</a:t>
            </a:r>
            <a:r>
              <a:rPr lang="en-US" altLang="zh-TW" b="1" dirty="0"/>
              <a:t>(</a:t>
            </a:r>
            <a:r>
              <a:rPr lang="en" altLang="zh-TW" b="1" dirty="0"/>
              <a:t>Aleksey </a:t>
            </a:r>
            <a:r>
              <a:rPr lang="en" altLang="zh-TW" b="1" dirty="0" err="1"/>
              <a:t>Belenko</a:t>
            </a:r>
            <a:r>
              <a:rPr lang="en" altLang="zh-TW" b="1" dirty="0"/>
              <a:t>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C715CE4-95C4-D841-8F16-10DD8CD10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5224" y="2506662"/>
            <a:ext cx="8108576" cy="4351338"/>
          </a:xfrm>
        </p:spPr>
        <p:txBody>
          <a:bodyPr/>
          <a:lstStyle/>
          <a:p>
            <a:r>
              <a:rPr lang="zh-TW" altLang="en-US" dirty="0"/>
              <a:t>為新辦公室的最終決策與發展事工需要神的智慧禱告。</a:t>
            </a:r>
          </a:p>
        </p:txBody>
      </p:sp>
    </p:spTree>
    <p:extLst>
      <p:ext uri="{BB962C8B-B14F-4D97-AF65-F5344CB8AC3E}">
        <p14:creationId xmlns:p14="http://schemas.microsoft.com/office/powerpoint/2010/main" val="199995287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855F61-D7FD-5649-A9AD-9EF7DC69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152" y="609823"/>
            <a:ext cx="8090647" cy="1325563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烏克蘭： 艾格．德拉格諾夫</a:t>
            </a:r>
            <a:br>
              <a:rPr lang="en-US" altLang="zh-TW" b="1" dirty="0"/>
            </a:br>
            <a:r>
              <a:rPr lang="en-US" altLang="zh-TW" b="1" dirty="0"/>
              <a:t>( </a:t>
            </a:r>
            <a:r>
              <a:rPr lang="en" altLang="zh-TW" b="1" dirty="0"/>
              <a:t>Igor Dragunov)</a:t>
            </a:r>
            <a:br>
              <a:rPr lang="en" altLang="zh-TW" b="1" dirty="0"/>
            </a:br>
            <a:endParaRPr lang="en-US" altLang="zh-TW" sz="3200" b="1" dirty="0">
              <a:solidFill>
                <a:srgbClr val="2F549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E809C49-CD05-8E49-92A8-F0047F13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152" y="2392295"/>
            <a:ext cx="809064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感謝主供應同工。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 為烏克蘭的自由與事工持續禱告。</a:t>
            </a:r>
          </a:p>
        </p:txBody>
      </p:sp>
    </p:spTree>
    <p:extLst>
      <p:ext uri="{BB962C8B-B14F-4D97-AF65-F5344CB8AC3E}">
        <p14:creationId xmlns:p14="http://schemas.microsoft.com/office/powerpoint/2010/main" val="391171645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E55019-0447-A042-99C5-B3150699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432" y="596945"/>
            <a:ext cx="8162365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敏感國家 </a:t>
            </a:r>
            <a:r>
              <a:rPr lang="en-US" altLang="zh-TW" b="1" dirty="0"/>
              <a:t>1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D09C2DD-B45E-B649-9720-72413B6C7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1433" y="2649874"/>
            <a:ext cx="816236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/>
              <a:t> 為</a:t>
            </a:r>
            <a:r>
              <a:rPr lang="en-US" altLang="zh-TW" dirty="0"/>
              <a:t>CMI(</a:t>
            </a:r>
            <a:r>
              <a:rPr lang="zh-TW" altLang="en-US" dirty="0"/>
              <a:t>兒童事工學院</a:t>
            </a:r>
            <a:r>
              <a:rPr lang="en-US" altLang="zh-TW" dirty="0"/>
              <a:t>)</a:t>
            </a:r>
            <a:r>
              <a:rPr lang="zh-TW" altLang="en-US" dirty="0"/>
              <a:t>的學生、其子女的健康與安全禱告，並求主開拓更多兒童事工的新地區。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055206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F7C7F-0C09-806C-0275-B85FDA848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935938-F027-30FB-EBD0-EACC2589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432" y="596945"/>
            <a:ext cx="8162365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敏感國家</a:t>
            </a:r>
            <a:r>
              <a:rPr lang="en-US" altLang="zh-TW" b="1" dirty="0"/>
              <a:t>2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6B7AF84-8EBF-2C2C-8045-B6C40F7D9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1433" y="2649874"/>
            <a:ext cx="8162365" cy="4351338"/>
          </a:xfrm>
        </p:spPr>
        <p:txBody>
          <a:bodyPr/>
          <a:lstStyle/>
          <a:p>
            <a:r>
              <a:rPr lang="zh-TW" altLang="en-US" dirty="0"/>
              <a:t>為領袖與關鍵同工能出席</a:t>
            </a:r>
            <a:r>
              <a:rPr lang="en" altLang="zh-TW" dirty="0"/>
              <a:t>Leadership Development Conference</a:t>
            </a:r>
            <a:r>
              <a:rPr lang="zh-TW" altLang="en-US" dirty="0"/>
              <a:t> （領袖發展會議</a:t>
            </a:r>
            <a:r>
              <a:rPr lang="zh-TW" altLang="en" dirty="0"/>
              <a:t>）</a:t>
            </a:r>
            <a:r>
              <a:rPr lang="zh-TW" altLang="en-US" dirty="0"/>
              <a:t>並拓展本國兒童事工禱告。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057538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1B1C7-EC37-8B1E-F9BF-886355084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E8B91-B820-D041-2870-E7C1D514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432" y="596945"/>
            <a:ext cx="8162365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敏感國家</a:t>
            </a:r>
            <a:r>
              <a:rPr lang="en-US" altLang="zh-TW" b="1" dirty="0"/>
              <a:t>3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1F43F7-7973-76E6-B98B-132E87D9A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1433" y="2649874"/>
            <a:ext cx="8162365" cy="4351338"/>
          </a:xfrm>
        </p:spPr>
        <p:txBody>
          <a:bodyPr/>
          <a:lstStyle/>
          <a:p>
            <a:r>
              <a:rPr lang="zh-TW" altLang="en-US" dirty="0"/>
              <a:t>為取得參加匈牙利 </a:t>
            </a:r>
            <a:r>
              <a:rPr lang="en-US" altLang="zh-TW" dirty="0"/>
              <a:t>2026 </a:t>
            </a:r>
            <a:r>
              <a:rPr lang="zh-TW" altLang="en-US" dirty="0"/>
              <a:t>年 </a:t>
            </a:r>
            <a:r>
              <a:rPr lang="en-US" altLang="zh-TW" dirty="0"/>
              <a:t>2 </a:t>
            </a:r>
            <a:r>
              <a:rPr lang="zh-TW" altLang="en-US" dirty="0"/>
              <a:t>月</a:t>
            </a:r>
            <a:r>
              <a:rPr lang="en" altLang="zh-TW" dirty="0"/>
              <a:t>Leadership Development Conference</a:t>
            </a:r>
            <a:r>
              <a:rPr lang="zh-TW" altLang="en-US" dirty="0"/>
              <a:t> （領袖發展會議</a:t>
            </a:r>
            <a:r>
              <a:rPr lang="zh-TW" altLang="en" dirty="0"/>
              <a:t>）</a:t>
            </a:r>
            <a:r>
              <a:rPr lang="zh-TW" altLang="en-US" dirty="0"/>
              <a:t>簽證與新同工加入禱告。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822962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BBCDC-FC34-E436-0596-339E74806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2CDA5-D79A-DAEC-E2D4-5BCF41F4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432" y="596945"/>
            <a:ext cx="8162365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敏感國家</a:t>
            </a:r>
            <a:r>
              <a:rPr lang="en-US" altLang="zh-TW" b="1" dirty="0"/>
              <a:t>4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1279A0-501C-14F5-2244-0A0943432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1433" y="2649874"/>
            <a:ext cx="8162365" cy="4351338"/>
          </a:xfrm>
        </p:spPr>
        <p:txBody>
          <a:bodyPr/>
          <a:lstStyle/>
          <a:p>
            <a:endParaRPr lang="zh-TW" altLang="en-US" dirty="0"/>
          </a:p>
          <a:p>
            <a:pPr>
              <a:lnSpc>
                <a:spcPct val="100000"/>
              </a:lnSpc>
            </a:pPr>
            <a:r>
              <a:rPr lang="zh-TW" altLang="en-US" dirty="0"/>
              <a:t>為</a:t>
            </a:r>
            <a:r>
              <a:rPr lang="en-US" altLang="zh-TW" dirty="0"/>
              <a:t>CMI(</a:t>
            </a:r>
            <a:r>
              <a:rPr lang="zh-TW" altLang="en-US" dirty="0"/>
              <a:t>兒童事工學院</a:t>
            </a:r>
            <a:r>
              <a:rPr lang="en-US" altLang="zh-TW" dirty="0"/>
              <a:t>)</a:t>
            </a:r>
            <a:r>
              <a:rPr lang="zh-TW" altLang="en-US" dirty="0"/>
              <a:t>第二階段課程、</a:t>
            </a:r>
            <a:r>
              <a:rPr lang="en" altLang="zh-TW" dirty="0"/>
              <a:t>M.A. </a:t>
            </a:r>
            <a:r>
              <a:rPr lang="zh-TW" altLang="en-US" dirty="0"/>
              <a:t>會議以及探訪後能夠建立新的人脈禱告。</a:t>
            </a:r>
          </a:p>
          <a:p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105144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3F701-8E02-BEE5-7DD8-08DF58FE7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E9EA3F-C9EA-DA0F-A9CE-ECDFBA45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432" y="596945"/>
            <a:ext cx="8162365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敏感國家</a:t>
            </a:r>
            <a:r>
              <a:rPr lang="en-US" altLang="zh-TW" b="1" dirty="0"/>
              <a:t>5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EEB86B-8E4F-0DC8-7AE2-92F6766E1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1433" y="2649874"/>
            <a:ext cx="8162365" cy="4351338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dirty="0"/>
              <a:t>為新同工受訓與重新開展事工禱告。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00726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World 01">
            <a:extLst>
              <a:ext uri="{FF2B5EF4-FFF2-40B4-BE49-F238E27FC236}">
                <a16:creationId xmlns:a16="http://schemas.microsoft.com/office/drawing/2014/main" id="{51AAB47C-53EC-3E33-FE97-DB4C0C27190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74539"/>
          </a:xfrm>
          <a:noFill/>
        </p:spPr>
      </p:pic>
      <p:sp>
        <p:nvSpPr>
          <p:cNvPr id="146437" name="Text Box 5">
            <a:extLst>
              <a:ext uri="{FF2B5EF4-FFF2-40B4-BE49-F238E27FC236}">
                <a16:creationId xmlns:a16="http://schemas.microsoft.com/office/drawing/2014/main" id="{E1B6B246-92B8-D6A6-4E51-635A6DDFA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667001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亞太</a:t>
            </a:r>
            <a:endParaRPr lang="en-US" altLang="zh-TW" sz="2400" b="1">
              <a:latin typeface="華康中黑體(P)" pitchFamily="34" charset="-122"/>
              <a:cs typeface="Arial" panose="020B0604020202020204" pitchFamily="34" charset="0"/>
            </a:endParaRPr>
          </a:p>
          <a:p>
            <a:pPr algn="ctr"/>
            <a:endParaRPr kumimoji="0" lang="zh-TW" altLang="en-US" sz="2400" b="1">
              <a:latin typeface="華康中黑體(P)" pitchFamily="34" charset="-122"/>
              <a:ea typeface="華康中黑體(P)" pitchFamily="34" charset="-122"/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AE8A15EA-2DD0-F231-5A0D-F6B88BF3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791201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zh-TW" altLang="en-US" sz="4000" b="1" dirty="0">
                <a:solidFill>
                  <a:schemeClr val="bg1"/>
                </a:solidFill>
                <a:latin typeface="方正彩雲" pitchFamily="2" charset="-122"/>
                <a:ea typeface="方正彩雲" pitchFamily="2" charset="-122"/>
              </a:rPr>
              <a:t>萬國兒童佈道團全球</a:t>
            </a:r>
            <a:r>
              <a:rPr kumimoji="0" lang="en-US" altLang="zh-TW" sz="4000" b="1" dirty="0">
                <a:solidFill>
                  <a:schemeClr val="bg1"/>
                </a:solidFill>
                <a:latin typeface="方正彩雲" pitchFamily="2" charset="-122"/>
                <a:cs typeface="Arial" panose="020B0604020202020204" pitchFamily="34" charset="0"/>
              </a:rPr>
              <a:t>8</a:t>
            </a:r>
            <a:r>
              <a:rPr kumimoji="0" lang="zh-TW" altLang="en-US" sz="4000" b="1" dirty="0">
                <a:solidFill>
                  <a:schemeClr val="bg1"/>
                </a:solidFill>
                <a:latin typeface="方正彩雲" pitchFamily="2" charset="-122"/>
                <a:ea typeface="方正彩雲" pitchFamily="2" charset="-122"/>
              </a:rPr>
              <a:t>區</a:t>
            </a:r>
            <a:r>
              <a:rPr kumimoji="0" lang="zh-CN" altLang="en-US" sz="4000" dirty="0">
                <a:solidFill>
                  <a:schemeClr val="bg1"/>
                </a:solidFill>
                <a:latin typeface="方正彩雲" pitchFamily="2" charset="-122"/>
                <a:ea typeface="方正彩雲" pitchFamily="2" charset="-122"/>
              </a:rPr>
              <a:t> </a:t>
            </a:r>
            <a:endParaRPr kumimoji="0" lang="en-US" altLang="zh-TW" sz="4000" dirty="0">
              <a:solidFill>
                <a:schemeClr val="bg1"/>
              </a:solidFill>
              <a:latin typeface="方正彩雲" pitchFamily="2" charset="-122"/>
              <a:cs typeface="Arial" panose="020B0604020202020204" pitchFamily="34" charset="0"/>
            </a:endParaRPr>
          </a:p>
        </p:txBody>
      </p:sp>
      <p:sp>
        <p:nvSpPr>
          <p:cNvPr id="146439" name="Text Box 7">
            <a:extLst>
              <a:ext uri="{FF2B5EF4-FFF2-40B4-BE49-F238E27FC236}">
                <a16:creationId xmlns:a16="http://schemas.microsoft.com/office/drawing/2014/main" id="{CA54F569-8123-6FF5-9BA1-2F371929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1524000"/>
            <a:ext cx="163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歐洲</a:t>
            </a:r>
            <a:r>
              <a:rPr kumimoji="0" lang="en-US" altLang="zh-TW" sz="2400" b="1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0" name="Text Box 8">
            <a:extLst>
              <a:ext uri="{FF2B5EF4-FFF2-40B4-BE49-F238E27FC236}">
                <a16:creationId xmlns:a16="http://schemas.microsoft.com/office/drawing/2014/main" id="{4060224D-1F9A-1137-2677-9B723DE3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514600"/>
            <a:ext cx="2057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中東</a:t>
            </a:r>
            <a:endParaRPr lang="en-US" altLang="zh-TW" sz="2400" b="1">
              <a:latin typeface="華康中黑體(P)" pitchFamily="34" charset="-122"/>
              <a:cs typeface="Arial" panose="020B0604020202020204" pitchFamily="34" charset="0"/>
            </a:endParaRPr>
          </a:p>
          <a:p>
            <a:pPr algn="ctr"/>
            <a:r>
              <a:rPr kumimoji="0" lang="en-US" altLang="zh-TW" sz="180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1" name="Text Box 9">
            <a:extLst>
              <a:ext uri="{FF2B5EF4-FFF2-40B4-BE49-F238E27FC236}">
                <a16:creationId xmlns:a16="http://schemas.microsoft.com/office/drawing/2014/main" id="{25469318-248E-7925-4290-BCB5E7FE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3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拉丁美洲</a:t>
            </a:r>
            <a:r>
              <a:rPr kumimoji="0" lang="en-US" altLang="zh-TW" sz="2400" b="1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2" name="Text Box 10">
            <a:extLst>
              <a:ext uri="{FF2B5EF4-FFF2-40B4-BE49-F238E27FC236}">
                <a16:creationId xmlns:a16="http://schemas.microsoft.com/office/drawing/2014/main" id="{0D782FDF-B0A7-D6F0-7F0F-AFAA80FE7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81201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000" b="1" dirty="0">
                <a:latin typeface="華康中黑體(P)" pitchFamily="34" charset="-122"/>
                <a:ea typeface="華康中黑體(P)" pitchFamily="34" charset="-122"/>
              </a:rPr>
              <a:t>北美</a:t>
            </a:r>
            <a:r>
              <a:rPr lang="en-US" altLang="zh-TW" sz="2000" b="1" dirty="0">
                <a:latin typeface="華康中黑體(P)" pitchFamily="34" charset="-122"/>
                <a:cs typeface="Arial" panose="020B0604020202020204" pitchFamily="34" charset="0"/>
              </a:rPr>
              <a:t>/  </a:t>
            </a:r>
            <a:r>
              <a:rPr lang="zh-TW" altLang="en-US" sz="2000" b="1" dirty="0">
                <a:latin typeface="華康中黑體(P)" pitchFamily="34" charset="-122"/>
                <a:ea typeface="華康中黑體(P)" pitchFamily="34" charset="-122"/>
              </a:rPr>
              <a:t>加勒比海</a:t>
            </a:r>
            <a:r>
              <a:rPr kumimoji="0" lang="en-US" altLang="zh-TW" sz="2000" b="1" dirty="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3" name="Text Box 11">
            <a:extLst>
              <a:ext uri="{FF2B5EF4-FFF2-40B4-BE49-F238E27FC236}">
                <a16:creationId xmlns:a16="http://schemas.microsoft.com/office/drawing/2014/main" id="{FCE3CB7C-734D-2EB1-AC1B-1CCFA47E0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149725"/>
            <a:ext cx="1828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南非</a:t>
            </a:r>
            <a:r>
              <a:rPr lang="en-US" altLang="zh-TW" sz="2400" b="1">
                <a:latin typeface="華康中黑體(P)" pitchFamily="34" charset="-122"/>
                <a:cs typeface="Arial" panose="020B0604020202020204" pitchFamily="34" charset="0"/>
              </a:rPr>
              <a:t>/</a:t>
            </a: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印度洋</a:t>
            </a:r>
            <a:endParaRPr lang="en-US" altLang="zh-TW" sz="2400" b="1">
              <a:latin typeface="華康中黑體(P)" pitchFamily="34" charset="-122"/>
              <a:cs typeface="Arial" panose="020B0604020202020204" pitchFamily="34" charset="0"/>
            </a:endParaRPr>
          </a:p>
          <a:p>
            <a:pPr algn="ctr"/>
            <a:r>
              <a:rPr kumimoji="0" lang="en-US" altLang="zh-TW" sz="1800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E7A98426-6BA7-BE04-2135-06CF84D69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3124201"/>
            <a:ext cx="131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kumimoji="0" lang="zh-CN" altLang="en-US" sz="1800">
              <a:cs typeface="Arial" panose="020B0604020202020204" pitchFamily="34" charset="0"/>
            </a:endParaRPr>
          </a:p>
        </p:txBody>
      </p:sp>
      <p:sp>
        <p:nvSpPr>
          <p:cNvPr id="146445" name="Text Box 13">
            <a:extLst>
              <a:ext uri="{FF2B5EF4-FFF2-40B4-BE49-F238E27FC236}">
                <a16:creationId xmlns:a16="http://schemas.microsoft.com/office/drawing/2014/main" id="{E3169C5B-03BE-E92E-EED7-11EF564F8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76601"/>
            <a:ext cx="114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東</a:t>
            </a:r>
            <a:r>
              <a:rPr lang="en-US" altLang="zh-TW" sz="2400" b="1">
                <a:latin typeface="華康中黑體(P)" pitchFamily="34" charset="-122"/>
                <a:cs typeface="Arial" panose="020B0604020202020204" pitchFamily="34" charset="0"/>
              </a:rPr>
              <a:t>/</a:t>
            </a: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中非</a:t>
            </a:r>
            <a:r>
              <a:rPr kumimoji="0" lang="en-US" altLang="zh-TW" sz="2400" b="1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446" name="Text Box 14">
            <a:extLst>
              <a:ext uri="{FF2B5EF4-FFF2-40B4-BE49-F238E27FC236}">
                <a16:creationId xmlns:a16="http://schemas.microsoft.com/office/drawing/2014/main" id="{0BC8A27C-4D1A-DD08-D554-B665C1388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667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37931725" indent="-374745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TW" altLang="en-US" sz="2400" b="1">
                <a:latin typeface="華康中黑體(P)" pitchFamily="34" charset="-122"/>
                <a:ea typeface="華康中黑體(P)" pitchFamily="34" charset="-122"/>
              </a:rPr>
              <a:t>西非</a:t>
            </a:r>
            <a:r>
              <a:rPr kumimoji="0" lang="en-US" altLang="zh-TW" sz="2400" b="1">
                <a:latin typeface="華康中黑體(P)" pitchFamily="34" charset="-122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  <p:bldP spid="146439" grpId="0"/>
      <p:bldP spid="146440" grpId="0"/>
      <p:bldP spid="146441" grpId="0"/>
      <p:bldP spid="146442" grpId="0"/>
      <p:bldP spid="146443" grpId="0"/>
      <p:bldP spid="146445" grpId="0"/>
      <p:bldP spid="1464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758F9-CFDF-6F2E-C895-DF7544592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657CA5-3175-4262-FA2D-50C4B601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432" y="596945"/>
            <a:ext cx="8162365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敏感國家</a:t>
            </a:r>
            <a:r>
              <a:rPr lang="en-US" altLang="zh-TW" b="1" dirty="0"/>
              <a:t>6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F7D6266-A3C9-9E75-CB1B-E5666DB9B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1433" y="2649874"/>
            <a:ext cx="8162365" cy="4351338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dirty="0"/>
              <a:t>求主堅固並保護該國兒童事工同工。</a:t>
            </a:r>
          </a:p>
          <a:p>
            <a:r>
              <a:rPr lang="zh-TW" altLang="en-US" dirty="0"/>
              <a:t> 感謝主供應事工交通工具。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85471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E037BB-9918-1742-A42E-1785F1FB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781" y="662940"/>
            <a:ext cx="8426110" cy="1285325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西南歐區域主任： </a:t>
            </a:r>
            <a:br>
              <a:rPr lang="zh-TW" altLang="en-US" b="1" dirty="0"/>
            </a:br>
            <a:r>
              <a:rPr lang="zh-TW" altLang="en-US" b="1" dirty="0"/>
              <a:t>安德烈．麥克穆倫</a:t>
            </a:r>
            <a:r>
              <a:rPr lang="en-US" altLang="zh-TW" b="1" dirty="0"/>
              <a:t>(</a:t>
            </a:r>
            <a:r>
              <a:rPr lang="en" altLang="zh-TW" b="1" dirty="0"/>
              <a:t>Andrew McMullen)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AF809A2-3E06-AC9D-43B9-5CCA6D12D69A}"/>
              </a:ext>
            </a:extLst>
          </p:cNvPr>
          <p:cNvSpPr txBox="1"/>
          <p:nvPr/>
        </p:nvSpPr>
        <p:spPr>
          <a:xfrm>
            <a:off x="2811781" y="2354580"/>
            <a:ext cx="63436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0000"/>
                </a:solidFill>
                <a:effectLst/>
                <a:latin typeface="Helvetica" pitchFamily="2" charset="0"/>
              </a:rPr>
              <a:t>為義大利、英國、比利時、盧森堡、賽普勒斯等國的國家總幹事禱告。</a:t>
            </a:r>
            <a:endParaRPr lang="en-US" altLang="zh-TW" sz="2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0000"/>
                </a:solidFill>
                <a:effectLst/>
                <a:latin typeface="Helvetica" pitchFamily="2" charset="0"/>
              </a:rPr>
              <a:t>為比利時、盧森堡與賽普勒斯的同工禱告。</a:t>
            </a:r>
          </a:p>
        </p:txBody>
      </p:sp>
    </p:spTree>
    <p:extLst>
      <p:ext uri="{BB962C8B-B14F-4D97-AF65-F5344CB8AC3E}">
        <p14:creationId xmlns:p14="http://schemas.microsoft.com/office/powerpoint/2010/main" val="325705065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F1FFA1-BF1D-B54A-99FE-16C0903C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082" y="558308"/>
            <a:ext cx="8072718" cy="1325563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賽普勒斯： 安德烈．麥克穆倫</a:t>
            </a:r>
            <a:r>
              <a:rPr lang="en-US" altLang="zh-TW" b="1" dirty="0"/>
              <a:t>(</a:t>
            </a:r>
            <a:r>
              <a:rPr lang="en" altLang="zh-TW" b="1" dirty="0"/>
              <a:t>Andrew McMullen)</a:t>
            </a:r>
            <a:br>
              <a:rPr lang="en" altLang="zh-TW" b="1" dirty="0"/>
            </a:br>
            <a:endParaRPr lang="en-US" altLang="zh-TW" sz="3200" b="1" dirty="0">
              <a:solidFill>
                <a:srgbClr val="2F549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09718F-ED77-9B4B-A16B-6FA768752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1082" y="2366538"/>
            <a:ext cx="8072718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感謝主使用義工投入兒童事工。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為「一起過聖誕」外展活動禱告，求神開啟新機會。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981466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986343-83E3-2049-A9D1-E16E257A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012" y="738612"/>
            <a:ext cx="8054788" cy="1325563"/>
          </a:xfrm>
        </p:spPr>
        <p:txBody>
          <a:bodyPr>
            <a:normAutofit fontScale="90000"/>
          </a:bodyPr>
          <a:lstStyle/>
          <a:p>
            <a:br>
              <a:rPr lang="en-US" altLang="zh-TW" sz="40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b="1" dirty="0"/>
              <a:t>英國： 安德烈．麥克穆倫</a:t>
            </a:r>
            <a:br>
              <a:rPr lang="en-US" altLang="zh-TW" b="1" dirty="0"/>
            </a:br>
            <a:r>
              <a:rPr lang="en-US" altLang="zh-TW" b="1" dirty="0"/>
              <a:t>(</a:t>
            </a:r>
            <a:r>
              <a:rPr lang="en" altLang="zh-TW" b="1" dirty="0"/>
              <a:t>Andrew McMullen)</a:t>
            </a:r>
            <a:br>
              <a:rPr lang="en" altLang="zh-TW" dirty="0"/>
            </a:br>
            <a:endParaRPr lang="en-US" altLang="zh-TW" sz="3200" b="1" dirty="0">
              <a:solidFill>
                <a:srgbClr val="2F549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83C1B9C-6FBB-3345-BF65-F2BAB0C3D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4466" y="2477729"/>
            <a:ext cx="8054788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/>
              <a:t>為倫敦、愛丁堡與格拉斯哥的聖誕福音單張分發禱告，願這些文宣都能分送出去並求神打開新事工的門。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825395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CB3963-E436-C54F-A933-79A250A6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697" y="596944"/>
            <a:ext cx="8144435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法國： 柯琳．拉蘭德</a:t>
            </a:r>
            <a:br>
              <a:rPr lang="en-US" altLang="zh-TW" b="1" dirty="0"/>
            </a:br>
            <a:r>
              <a:rPr lang="en-US" altLang="zh-TW" b="1" dirty="0"/>
              <a:t>(</a:t>
            </a:r>
            <a:r>
              <a:rPr lang="en" altLang="zh-TW" b="1" dirty="0"/>
              <a:t>Corinne Ruhland)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FB7D849-0981-8649-B413-1E2ABA7C5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9363" y="2315022"/>
            <a:ext cx="8144435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求主使教會看見向兒童傳福音的異象。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感謝主賜 </a:t>
            </a:r>
            <a:r>
              <a:rPr lang="en-US" altLang="zh-TW" dirty="0"/>
              <a:t>13 </a:t>
            </a:r>
            <a:r>
              <a:rPr lang="zh-TW" altLang="en-US" dirty="0"/>
              <a:t>位宣教士，求興起更多年輕工人。</a:t>
            </a:r>
          </a:p>
        </p:txBody>
      </p:sp>
    </p:spTree>
    <p:extLst>
      <p:ext uri="{BB962C8B-B14F-4D97-AF65-F5344CB8AC3E}">
        <p14:creationId xmlns:p14="http://schemas.microsoft.com/office/powerpoint/2010/main" val="37726614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BBE4CC-A4F8-C345-81F9-D6EA23CA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082" y="584066"/>
            <a:ext cx="8072718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義大利： 安德烈．麥克穆倫</a:t>
            </a:r>
            <a:r>
              <a:rPr lang="en-US" altLang="zh-TW" b="1" dirty="0"/>
              <a:t>(</a:t>
            </a:r>
            <a:r>
              <a:rPr lang="en" altLang="zh-TW" b="1" dirty="0"/>
              <a:t>Andrew McMullen)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42E610-A9E6-174D-80DC-8809E46B3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1082" y="2727146"/>
            <a:ext cx="8072718" cy="4351338"/>
          </a:xfrm>
        </p:spPr>
        <p:txBody>
          <a:bodyPr/>
          <a:lstStyle/>
          <a:p>
            <a:r>
              <a:rPr lang="zh-TW" altLang="en-US" dirty="0"/>
              <a:t>感謝主，義大利團隊持續成長，現有 </a:t>
            </a:r>
            <a:r>
              <a:rPr lang="en-US" altLang="zh-TW" dirty="0"/>
              <a:t>5 </a:t>
            </a:r>
            <a:r>
              <a:rPr lang="zh-TW" altLang="en-US" dirty="0"/>
              <a:t>位宣教士與 </a:t>
            </a:r>
            <a:r>
              <a:rPr lang="en-US" altLang="zh-TW" dirty="0"/>
              <a:t>2 </a:t>
            </a:r>
            <a:r>
              <a:rPr lang="zh-TW" altLang="en-US" dirty="0"/>
              <a:t>位辦公室同工。求主興起更多工人並賜下全國總幹事。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634160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AB651-9B8E-CDAC-B6F1-79C0EA8B7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EBC35A-E108-7F0C-BBB2-A4A69697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082" y="584066"/>
            <a:ext cx="8072718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愛爾蘭： 大衛．科溫</a:t>
            </a:r>
            <a:br>
              <a:rPr lang="en-US" altLang="zh-TW" b="1" dirty="0"/>
            </a:br>
            <a:r>
              <a:rPr lang="en-US" altLang="zh-TW" b="1" dirty="0"/>
              <a:t>(</a:t>
            </a:r>
            <a:r>
              <a:rPr lang="en" altLang="zh-TW" b="1" dirty="0"/>
              <a:t>David Cowan 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C869BE-2656-F8DE-8D51-ED1870D5D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1082" y="2727146"/>
            <a:ext cx="8072718" cy="4351338"/>
          </a:xfrm>
        </p:spPr>
        <p:txBody>
          <a:bodyPr/>
          <a:lstStyle/>
          <a:p>
            <a:r>
              <a:rPr lang="zh-TW" altLang="en-US" dirty="0"/>
              <a:t>為更多全職同工禱告，也求主使現有同工在服事中常得勉勵。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188706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3B5B9-85AB-CB2F-EE95-714109FA4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594DA2-15BB-42EE-9E6D-A0238EBC4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082" y="584066"/>
            <a:ext cx="8072718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西班牙：荷西．賈西亞．柯斯塔</a:t>
            </a:r>
            <a:r>
              <a:rPr lang="en-US" altLang="zh-TW" b="1" dirty="0"/>
              <a:t>(</a:t>
            </a:r>
            <a:r>
              <a:rPr lang="en" altLang="zh-TW" b="1" dirty="0"/>
              <a:t>Jose Garcia Costa)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1BAACA3-878F-6648-9C88-63E4E0796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1082" y="2727146"/>
            <a:ext cx="8072718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感謝主新增一位同工，並有兼職同工轉為全職。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已開始與青少年進行更規律性的事工。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228979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B4091-D8D0-A230-3489-2B9A754A9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BA005F-D25D-5112-14C6-6737F53A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082" y="584066"/>
            <a:ext cx="8072718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葡萄牙： 米格爾．蘇沙 </a:t>
            </a:r>
            <a:br>
              <a:rPr lang="en-US" altLang="zh-TW" b="1" dirty="0"/>
            </a:br>
            <a:r>
              <a:rPr lang="en-US" altLang="zh-TW" b="1" dirty="0"/>
              <a:t>(</a:t>
            </a:r>
            <a:r>
              <a:rPr lang="en" altLang="zh-TW" b="1" dirty="0"/>
              <a:t>Miguel Sousa)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7D20322-4FCB-991B-3BFA-1A8CFCB5A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1082" y="2727146"/>
            <a:ext cx="8072718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感謝主賜義工與支持的教會，使事工得以推展。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求主繼續引導我們傳揚福音。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828272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AD058-2BAE-A96F-92C9-1ED656352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A3C592-1BFE-750C-1EF6-22D956A8F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082" y="584066"/>
            <a:ext cx="8072718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荷蘭： 馬可．巴恩</a:t>
            </a:r>
            <a:r>
              <a:rPr lang="en-US" altLang="zh-TW" b="1" dirty="0"/>
              <a:t>(</a:t>
            </a:r>
            <a:r>
              <a:rPr lang="en" altLang="zh-TW" b="1" dirty="0"/>
              <a:t>Marco Baan)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1AC055-D4C7-D2A7-7752-43DF53F27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1082" y="2727146"/>
            <a:ext cx="8072718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/>
              <a:t>求主使團隊在真理、信心、忍耐與合一中努力事奉，所結的果子能榮耀神。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863325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93CDAB-965D-D64C-BF37-40502C8E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658" y="2699514"/>
            <a:ext cx="5510284" cy="1325563"/>
          </a:xfrm>
        </p:spPr>
        <p:txBody>
          <a:bodyPr>
            <a:noAutofit/>
          </a:bodyPr>
          <a:lstStyle/>
          <a:p>
            <a:pPr algn="ctr"/>
            <a:r>
              <a:rPr lang="zh-TW" altLang="zh-TW" sz="6600" b="1" dirty="0">
                <a:solidFill>
                  <a:srgbClr val="0070C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歐洲區</a:t>
            </a:r>
            <a:r>
              <a:rPr lang="zh-TW" altLang="zh-TW" sz="11500" b="1" dirty="0">
                <a:solidFill>
                  <a:srgbClr val="0070C0"/>
                </a:solidFill>
                <a:effectLst/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 </a:t>
            </a:r>
            <a:endParaRPr lang="zh-TW" altLang="en-US" sz="11500" b="1" u="none" strike="noStrike" kern="100" baseline="0" dirty="0">
              <a:solidFill>
                <a:srgbClr val="0070C0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06F63AB0-1F8B-8444-BCAB-AFDA94B04938}"/>
              </a:ext>
            </a:extLst>
          </p:cNvPr>
          <p:cNvGrpSpPr/>
          <p:nvPr/>
        </p:nvGrpSpPr>
        <p:grpSpPr>
          <a:xfrm>
            <a:off x="-2565242" y="-2347676"/>
            <a:ext cx="15702872" cy="9274428"/>
            <a:chOff x="-2565242" y="-2347676"/>
            <a:chExt cx="15702872" cy="9274428"/>
          </a:xfrm>
        </p:grpSpPr>
        <p:sp>
          <p:nvSpPr>
            <p:cNvPr id="5" name="任意多边形: 形状 2">
              <a:extLst>
                <a:ext uri="{FF2B5EF4-FFF2-40B4-BE49-F238E27FC236}">
                  <a16:creationId xmlns:a16="http://schemas.microsoft.com/office/drawing/2014/main" id="{1CB75E8C-B321-7146-A8FB-9AAB154764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93364" y="-9608"/>
              <a:ext cx="12162074" cy="6877215"/>
            </a:xfrm>
            <a:custGeom>
              <a:avLst/>
              <a:gdLst>
                <a:gd name="connsiteX0" fmla="*/ 9753751 w 12162074"/>
                <a:gd name="connsiteY0" fmla="*/ 0 h 6877215"/>
                <a:gd name="connsiteX1" fmla="*/ 11288981 w 12162074"/>
                <a:gd name="connsiteY1" fmla="*/ 0 h 6877215"/>
                <a:gd name="connsiteX2" fmla="*/ 11428126 w 12162074"/>
                <a:gd name="connsiteY2" fmla="*/ 242011 h 6877215"/>
                <a:gd name="connsiteX3" fmla="*/ 12162074 w 12162074"/>
                <a:gd name="connsiteY3" fmla="*/ 3140781 h 6877215"/>
                <a:gd name="connsiteX4" fmla="*/ 10953987 w 12162074"/>
                <a:gd name="connsiteY4" fmla="*/ 6779397 h 6877215"/>
                <a:gd name="connsiteX5" fmla="*/ 10877122 w 12162074"/>
                <a:gd name="connsiteY5" fmla="*/ 6877215 h 6877215"/>
                <a:gd name="connsiteX6" fmla="*/ 9147607 w 12162074"/>
                <a:gd name="connsiteY6" fmla="*/ 6877215 h 6877215"/>
                <a:gd name="connsiteX7" fmla="*/ 9155638 w 12162074"/>
                <a:gd name="connsiteY7" fmla="*/ 6870903 h 6877215"/>
                <a:gd name="connsiteX8" fmla="*/ 10914610 w 12162074"/>
                <a:gd name="connsiteY8" fmla="*/ 3140781 h 6877215"/>
                <a:gd name="connsiteX9" fmla="*/ 9810857 w 12162074"/>
                <a:gd name="connsiteY9" fmla="*/ 65931 h 6877215"/>
                <a:gd name="connsiteX10" fmla="*/ 873093 w 12162074"/>
                <a:gd name="connsiteY10" fmla="*/ 0 h 6877215"/>
                <a:gd name="connsiteX11" fmla="*/ 2408323 w 12162074"/>
                <a:gd name="connsiteY11" fmla="*/ 0 h 6877215"/>
                <a:gd name="connsiteX12" fmla="*/ 2351217 w 12162074"/>
                <a:gd name="connsiteY12" fmla="*/ 65931 h 6877215"/>
                <a:gd name="connsiteX13" fmla="*/ 1247464 w 12162074"/>
                <a:gd name="connsiteY13" fmla="*/ 3140781 h 6877215"/>
                <a:gd name="connsiteX14" fmla="*/ 3006436 w 12162074"/>
                <a:gd name="connsiteY14" fmla="*/ 6870903 h 6877215"/>
                <a:gd name="connsiteX15" fmla="*/ 3014468 w 12162074"/>
                <a:gd name="connsiteY15" fmla="*/ 6877215 h 6877215"/>
                <a:gd name="connsiteX16" fmla="*/ 1284952 w 12162074"/>
                <a:gd name="connsiteY16" fmla="*/ 6877215 h 6877215"/>
                <a:gd name="connsiteX17" fmla="*/ 1208087 w 12162074"/>
                <a:gd name="connsiteY17" fmla="*/ 6779397 h 6877215"/>
                <a:gd name="connsiteX18" fmla="*/ 0 w 12162074"/>
                <a:gd name="connsiteY18" fmla="*/ 3140781 h 6877215"/>
                <a:gd name="connsiteX19" fmla="*/ 733949 w 12162074"/>
                <a:gd name="connsiteY19" fmla="*/ 242011 h 68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62074" h="6877215">
                  <a:moveTo>
                    <a:pt x="9753751" y="0"/>
                  </a:moveTo>
                  <a:lnTo>
                    <a:pt x="11288981" y="0"/>
                  </a:lnTo>
                  <a:lnTo>
                    <a:pt x="11428126" y="242011"/>
                  </a:lnTo>
                  <a:cubicBezTo>
                    <a:pt x="11896198" y="1103709"/>
                    <a:pt x="12162074" y="2091194"/>
                    <a:pt x="12162074" y="3140781"/>
                  </a:cubicBezTo>
                  <a:cubicBezTo>
                    <a:pt x="12162074" y="4505245"/>
                    <a:pt x="11712743" y="5764755"/>
                    <a:pt x="10953987" y="6779397"/>
                  </a:cubicBezTo>
                  <a:lnTo>
                    <a:pt x="10877122" y="6877215"/>
                  </a:lnTo>
                  <a:lnTo>
                    <a:pt x="9147607" y="6877215"/>
                  </a:lnTo>
                  <a:lnTo>
                    <a:pt x="9155638" y="6870903"/>
                  </a:lnTo>
                  <a:cubicBezTo>
                    <a:pt x="10229887" y="5984283"/>
                    <a:pt x="10914610" y="4642502"/>
                    <a:pt x="10914610" y="3140781"/>
                  </a:cubicBezTo>
                  <a:cubicBezTo>
                    <a:pt x="10914610" y="1972776"/>
                    <a:pt x="10500395" y="901525"/>
                    <a:pt x="9810857" y="65931"/>
                  </a:cubicBezTo>
                  <a:close/>
                  <a:moveTo>
                    <a:pt x="873093" y="0"/>
                  </a:moveTo>
                  <a:lnTo>
                    <a:pt x="2408323" y="0"/>
                  </a:lnTo>
                  <a:lnTo>
                    <a:pt x="2351217" y="65931"/>
                  </a:lnTo>
                  <a:cubicBezTo>
                    <a:pt x="1661680" y="901525"/>
                    <a:pt x="1247464" y="1972776"/>
                    <a:pt x="1247464" y="3140781"/>
                  </a:cubicBezTo>
                  <a:cubicBezTo>
                    <a:pt x="1247464" y="4642502"/>
                    <a:pt x="1932188" y="5984283"/>
                    <a:pt x="3006436" y="6870903"/>
                  </a:cubicBezTo>
                  <a:lnTo>
                    <a:pt x="3014468" y="6877215"/>
                  </a:lnTo>
                  <a:lnTo>
                    <a:pt x="1284952" y="6877215"/>
                  </a:lnTo>
                  <a:lnTo>
                    <a:pt x="1208087" y="6779397"/>
                  </a:lnTo>
                  <a:cubicBezTo>
                    <a:pt x="449331" y="5764755"/>
                    <a:pt x="0" y="4505245"/>
                    <a:pt x="0" y="3140781"/>
                  </a:cubicBezTo>
                  <a:cubicBezTo>
                    <a:pt x="0" y="2091194"/>
                    <a:pt x="265876" y="1103709"/>
                    <a:pt x="733949" y="242011"/>
                  </a:cubicBezTo>
                  <a:close/>
                </a:path>
              </a:pathLst>
            </a:cu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任意多边形 5">
              <a:extLst>
                <a:ext uri="{FF2B5EF4-FFF2-40B4-BE49-F238E27FC236}">
                  <a16:creationId xmlns:a16="http://schemas.microsoft.com/office/drawing/2014/main" id="{D9461180-474E-FF4F-BF2B-E338573EEDC8}"/>
                </a:ext>
              </a:extLst>
            </p:cNvPr>
            <p:cNvSpPr/>
            <p:nvPr/>
          </p:nvSpPr>
          <p:spPr>
            <a:xfrm flipH="1" flipV="1">
              <a:off x="-183088" y="6372622"/>
              <a:ext cx="12558175" cy="523332"/>
            </a:xfrm>
            <a:custGeom>
              <a:avLst/>
              <a:gdLst>
                <a:gd name="connsiteX0" fmla="*/ 0 w 6393307"/>
                <a:gd name="connsiteY0" fmla="*/ 0 h 1487481"/>
                <a:gd name="connsiteX1" fmla="*/ 6393307 w 6393307"/>
                <a:gd name="connsiteY1" fmla="*/ 0 h 1487481"/>
                <a:gd name="connsiteX2" fmla="*/ 5571101 w 6393307"/>
                <a:gd name="connsiteY2" fmla="*/ 1487481 h 1487481"/>
                <a:gd name="connsiteX3" fmla="*/ 2729826 w 6393307"/>
                <a:gd name="connsiteY3" fmla="*/ 1487481 h 1487481"/>
                <a:gd name="connsiteX4" fmla="*/ 1012310 w 6393307"/>
                <a:gd name="connsiteY4" fmla="*/ 1487481 h 1487481"/>
                <a:gd name="connsiteX5" fmla="*/ 0 w 6393307"/>
                <a:gd name="connsiteY5" fmla="*/ 1487481 h 1487481"/>
                <a:gd name="connsiteX6" fmla="*/ 0 w 6393307"/>
                <a:gd name="connsiteY6" fmla="*/ 0 h 148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3307" h="1487481">
                  <a:moveTo>
                    <a:pt x="0" y="0"/>
                  </a:moveTo>
                  <a:lnTo>
                    <a:pt x="6393307" y="0"/>
                  </a:lnTo>
                  <a:lnTo>
                    <a:pt x="5571101" y="1487481"/>
                  </a:lnTo>
                  <a:lnTo>
                    <a:pt x="2729826" y="1487481"/>
                  </a:lnTo>
                  <a:lnTo>
                    <a:pt x="1012310" y="1487481"/>
                  </a:lnTo>
                  <a:lnTo>
                    <a:pt x="0" y="1487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8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微软雅黑"/>
                <a:sym typeface="微软雅黑"/>
              </a:endParaRPr>
            </a:p>
          </p:txBody>
        </p:sp>
        <p:sp>
          <p:nvSpPr>
            <p:cNvPr id="7" name="圆: 空心 1">
              <a:extLst>
                <a:ext uri="{FF2B5EF4-FFF2-40B4-BE49-F238E27FC236}">
                  <a16:creationId xmlns:a16="http://schemas.microsoft.com/office/drawing/2014/main" id="{356CF7AB-36AE-A345-ACF6-58E5D3CC5C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565242" y="-2347676"/>
              <a:ext cx="5130483" cy="5130812"/>
            </a:xfrm>
            <a:prstGeom prst="donut">
              <a:avLst>
                <a:gd name="adj" fmla="val 19910"/>
              </a:avLst>
            </a:prstGeom>
            <a:solidFill>
              <a:srgbClr val="F2F2F2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8" name="组合 3">
              <a:extLst>
                <a:ext uri="{FF2B5EF4-FFF2-40B4-BE49-F238E27FC236}">
                  <a16:creationId xmlns:a16="http://schemas.microsoft.com/office/drawing/2014/main" id="{410E5E62-71D2-414B-8078-FB9F23F3A155}"/>
                </a:ext>
              </a:extLst>
            </p:cNvPr>
            <p:cNvGrpSpPr/>
            <p:nvPr/>
          </p:nvGrpSpPr>
          <p:grpSpPr>
            <a:xfrm>
              <a:off x="-883704" y="1545037"/>
              <a:ext cx="1891260" cy="1883963"/>
              <a:chOff x="95534" y="5186149"/>
              <a:chExt cx="1891260" cy="1883963"/>
            </a:xfrm>
          </p:grpSpPr>
          <p:cxnSp>
            <p:nvCxnSpPr>
              <p:cNvPr id="23" name="直接连接符 4">
                <a:extLst>
                  <a:ext uri="{FF2B5EF4-FFF2-40B4-BE49-F238E27FC236}">
                    <a16:creationId xmlns:a16="http://schemas.microsoft.com/office/drawing/2014/main" id="{F072F29E-CAE5-BA48-9134-3A0AB95B82FC}"/>
                  </a:ext>
                </a:extLst>
              </p:cNvPr>
              <p:cNvCxnSpPr/>
              <p:nvPr/>
            </p:nvCxnSpPr>
            <p:spPr>
              <a:xfrm flipV="1">
                <a:off x="95534" y="5186149"/>
                <a:ext cx="934200" cy="93487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5">
                <a:extLst>
                  <a:ext uri="{FF2B5EF4-FFF2-40B4-BE49-F238E27FC236}">
                    <a16:creationId xmlns:a16="http://schemas.microsoft.com/office/drawing/2014/main" id="{369610A8-47B8-BE4C-95A4-1C827F44EA48}"/>
                  </a:ext>
                </a:extLst>
              </p:cNvPr>
              <p:cNvCxnSpPr/>
              <p:nvPr/>
            </p:nvCxnSpPr>
            <p:spPr>
              <a:xfrm flipV="1">
                <a:off x="175818" y="5225386"/>
                <a:ext cx="1185029" cy="117143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6">
                <a:extLst>
                  <a:ext uri="{FF2B5EF4-FFF2-40B4-BE49-F238E27FC236}">
                    <a16:creationId xmlns:a16="http://schemas.microsoft.com/office/drawing/2014/main" id="{B8A881FF-1CB4-9D4E-AB61-1D78DF0DD774}"/>
                  </a:ext>
                </a:extLst>
              </p:cNvPr>
              <p:cNvCxnSpPr/>
              <p:nvPr/>
            </p:nvCxnSpPr>
            <p:spPr>
              <a:xfrm flipV="1">
                <a:off x="292972" y="5363568"/>
                <a:ext cx="1284368" cy="128488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7">
                <a:extLst>
                  <a:ext uri="{FF2B5EF4-FFF2-40B4-BE49-F238E27FC236}">
                    <a16:creationId xmlns:a16="http://schemas.microsoft.com/office/drawing/2014/main" id="{2DF075B6-5CC0-434C-96B4-DB18CFF41539}"/>
                  </a:ext>
                </a:extLst>
              </p:cNvPr>
              <p:cNvCxnSpPr/>
              <p:nvPr/>
            </p:nvCxnSpPr>
            <p:spPr>
              <a:xfrm flipV="1">
                <a:off x="446266" y="5547389"/>
                <a:ext cx="1313318" cy="133890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8">
                <a:extLst>
                  <a:ext uri="{FF2B5EF4-FFF2-40B4-BE49-F238E27FC236}">
                    <a16:creationId xmlns:a16="http://schemas.microsoft.com/office/drawing/2014/main" id="{9C29C285-599C-9D43-BDA7-AAE3EF89619A}"/>
                  </a:ext>
                </a:extLst>
              </p:cNvPr>
              <p:cNvCxnSpPr/>
              <p:nvPr/>
            </p:nvCxnSpPr>
            <p:spPr>
              <a:xfrm flipV="1">
                <a:off x="674381" y="5738884"/>
                <a:ext cx="1224291" cy="1270806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9">
                <a:extLst>
                  <a:ext uri="{FF2B5EF4-FFF2-40B4-BE49-F238E27FC236}">
                    <a16:creationId xmlns:a16="http://schemas.microsoft.com/office/drawing/2014/main" id="{FA1D79BE-E36D-114E-B655-E0D75019CAE7}"/>
                  </a:ext>
                </a:extLst>
              </p:cNvPr>
              <p:cNvCxnSpPr/>
              <p:nvPr/>
            </p:nvCxnSpPr>
            <p:spPr>
              <a:xfrm flipV="1">
                <a:off x="958016" y="5983122"/>
                <a:ext cx="1028778" cy="108699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10">
                <a:extLst>
                  <a:ext uri="{FF2B5EF4-FFF2-40B4-BE49-F238E27FC236}">
                    <a16:creationId xmlns:a16="http://schemas.microsoft.com/office/drawing/2014/main" id="{30395943-8E82-BF48-91DC-F4B64AFCA19C}"/>
                  </a:ext>
                </a:extLst>
              </p:cNvPr>
              <p:cNvCxnSpPr/>
              <p:nvPr/>
            </p:nvCxnSpPr>
            <p:spPr>
              <a:xfrm flipV="1">
                <a:off x="1377576" y="6396820"/>
                <a:ext cx="562118" cy="57576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11">
                <a:extLst>
                  <a:ext uri="{FF2B5EF4-FFF2-40B4-BE49-F238E27FC236}">
                    <a16:creationId xmlns:a16="http://schemas.microsoft.com/office/drawing/2014/main" id="{6C62D5CC-1901-4848-B05F-55211CF42C65}"/>
                  </a:ext>
                </a:extLst>
              </p:cNvPr>
              <p:cNvCxnSpPr/>
              <p:nvPr/>
            </p:nvCxnSpPr>
            <p:spPr>
              <a:xfrm flipV="1">
                <a:off x="112263" y="5259507"/>
                <a:ext cx="562118" cy="57576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椭圆 12">
              <a:extLst>
                <a:ext uri="{FF2B5EF4-FFF2-40B4-BE49-F238E27FC236}">
                  <a16:creationId xmlns:a16="http://schemas.microsoft.com/office/drawing/2014/main" id="{3EDD8B11-0F8F-0E4A-9B19-7FCF23819FEE}"/>
                </a:ext>
              </a:extLst>
            </p:cNvPr>
            <p:cNvSpPr/>
            <p:nvPr/>
          </p:nvSpPr>
          <p:spPr>
            <a:xfrm>
              <a:off x="11255243" y="440688"/>
              <a:ext cx="392400" cy="39081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椭圆 18">
              <a:extLst>
                <a:ext uri="{FF2B5EF4-FFF2-40B4-BE49-F238E27FC236}">
                  <a16:creationId xmlns:a16="http://schemas.microsoft.com/office/drawing/2014/main" id="{72FCE176-2229-E44F-813F-C6AB59D1B2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3180" y="5531138"/>
              <a:ext cx="1184494" cy="117969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1" name="组合 19">
              <a:extLst>
                <a:ext uri="{FF2B5EF4-FFF2-40B4-BE49-F238E27FC236}">
                  <a16:creationId xmlns:a16="http://schemas.microsoft.com/office/drawing/2014/main" id="{960AB040-0E9E-0645-B4FB-80B949B51CBD}"/>
                </a:ext>
              </a:extLst>
            </p:cNvPr>
            <p:cNvGrpSpPr/>
            <p:nvPr/>
          </p:nvGrpSpPr>
          <p:grpSpPr>
            <a:xfrm>
              <a:off x="11246370" y="1618395"/>
              <a:ext cx="1891260" cy="1883963"/>
              <a:chOff x="95534" y="5186149"/>
              <a:chExt cx="1891260" cy="1883963"/>
            </a:xfrm>
          </p:grpSpPr>
          <p:cxnSp>
            <p:nvCxnSpPr>
              <p:cNvPr id="15" name="直接连接符 20">
                <a:extLst>
                  <a:ext uri="{FF2B5EF4-FFF2-40B4-BE49-F238E27FC236}">
                    <a16:creationId xmlns:a16="http://schemas.microsoft.com/office/drawing/2014/main" id="{C710DEF7-74AE-C14E-822E-635AC2A32FB4}"/>
                  </a:ext>
                </a:extLst>
              </p:cNvPr>
              <p:cNvCxnSpPr/>
              <p:nvPr/>
            </p:nvCxnSpPr>
            <p:spPr>
              <a:xfrm flipV="1">
                <a:off x="95534" y="5186149"/>
                <a:ext cx="934200" cy="93487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21">
                <a:extLst>
                  <a:ext uri="{FF2B5EF4-FFF2-40B4-BE49-F238E27FC236}">
                    <a16:creationId xmlns:a16="http://schemas.microsoft.com/office/drawing/2014/main" id="{F7D21D03-C44C-3046-8D91-C615AEE50D05}"/>
                  </a:ext>
                </a:extLst>
              </p:cNvPr>
              <p:cNvCxnSpPr/>
              <p:nvPr/>
            </p:nvCxnSpPr>
            <p:spPr>
              <a:xfrm flipV="1">
                <a:off x="175818" y="5225386"/>
                <a:ext cx="1185029" cy="117143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22">
                <a:extLst>
                  <a:ext uri="{FF2B5EF4-FFF2-40B4-BE49-F238E27FC236}">
                    <a16:creationId xmlns:a16="http://schemas.microsoft.com/office/drawing/2014/main" id="{71D320F9-DA70-9042-9202-EBF53FA3383C}"/>
                  </a:ext>
                </a:extLst>
              </p:cNvPr>
              <p:cNvCxnSpPr/>
              <p:nvPr/>
            </p:nvCxnSpPr>
            <p:spPr>
              <a:xfrm flipV="1">
                <a:off x="292972" y="5363568"/>
                <a:ext cx="1284368" cy="128488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23">
                <a:extLst>
                  <a:ext uri="{FF2B5EF4-FFF2-40B4-BE49-F238E27FC236}">
                    <a16:creationId xmlns:a16="http://schemas.microsoft.com/office/drawing/2014/main" id="{A45F9CDA-445F-AC42-B480-CCDE71799DEE}"/>
                  </a:ext>
                </a:extLst>
              </p:cNvPr>
              <p:cNvCxnSpPr/>
              <p:nvPr/>
            </p:nvCxnSpPr>
            <p:spPr>
              <a:xfrm flipV="1">
                <a:off x="446266" y="5547389"/>
                <a:ext cx="1313318" cy="1338902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24">
                <a:extLst>
                  <a:ext uri="{FF2B5EF4-FFF2-40B4-BE49-F238E27FC236}">
                    <a16:creationId xmlns:a16="http://schemas.microsoft.com/office/drawing/2014/main" id="{DA467495-32BE-404B-9816-5D4B2708B46C}"/>
                  </a:ext>
                </a:extLst>
              </p:cNvPr>
              <p:cNvCxnSpPr/>
              <p:nvPr/>
            </p:nvCxnSpPr>
            <p:spPr>
              <a:xfrm flipV="1">
                <a:off x="674381" y="5738884"/>
                <a:ext cx="1224291" cy="1270806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25">
                <a:extLst>
                  <a:ext uri="{FF2B5EF4-FFF2-40B4-BE49-F238E27FC236}">
                    <a16:creationId xmlns:a16="http://schemas.microsoft.com/office/drawing/2014/main" id="{B0E49063-2E60-3745-8A10-923964515F7A}"/>
                  </a:ext>
                </a:extLst>
              </p:cNvPr>
              <p:cNvCxnSpPr/>
              <p:nvPr/>
            </p:nvCxnSpPr>
            <p:spPr>
              <a:xfrm flipV="1">
                <a:off x="958016" y="5983122"/>
                <a:ext cx="1028778" cy="108699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6">
                <a:extLst>
                  <a:ext uri="{FF2B5EF4-FFF2-40B4-BE49-F238E27FC236}">
                    <a16:creationId xmlns:a16="http://schemas.microsoft.com/office/drawing/2014/main" id="{2901F229-2034-5B4F-BEF4-CD7E7727A7CA}"/>
                  </a:ext>
                </a:extLst>
              </p:cNvPr>
              <p:cNvCxnSpPr/>
              <p:nvPr/>
            </p:nvCxnSpPr>
            <p:spPr>
              <a:xfrm flipV="1">
                <a:off x="1377576" y="6396820"/>
                <a:ext cx="562118" cy="57576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7">
                <a:extLst>
                  <a:ext uri="{FF2B5EF4-FFF2-40B4-BE49-F238E27FC236}">
                    <a16:creationId xmlns:a16="http://schemas.microsoft.com/office/drawing/2014/main" id="{BEE7F79D-9D97-1F4D-82B8-70FA231B2089}"/>
                  </a:ext>
                </a:extLst>
              </p:cNvPr>
              <p:cNvCxnSpPr/>
              <p:nvPr/>
            </p:nvCxnSpPr>
            <p:spPr>
              <a:xfrm flipV="1">
                <a:off x="112263" y="5259507"/>
                <a:ext cx="562118" cy="575764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76">
              <a:extLst>
                <a:ext uri="{FF2B5EF4-FFF2-40B4-BE49-F238E27FC236}">
                  <a16:creationId xmlns:a16="http://schemas.microsoft.com/office/drawing/2014/main" id="{AB6F5FF4-9AD8-7543-87BF-E66D8DE7A741}"/>
                </a:ext>
              </a:extLst>
            </p:cNvPr>
            <p:cNvSpPr txBox="1"/>
            <p:nvPr/>
          </p:nvSpPr>
          <p:spPr>
            <a:xfrm>
              <a:off x="544357" y="541658"/>
              <a:ext cx="1479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Next Condensed Demi Bold" panose="020B0506020202020204" pitchFamily="34" charset="0"/>
                  <a:ea typeface="Noto Sans" panose="020B0502040504020204" pitchFamily="34" charset="0"/>
                  <a:cs typeface="Apple Chancery" panose="03020702040506060504" pitchFamily="66" charset="-79"/>
                  <a:sym typeface="微软雅黑"/>
                </a:rPr>
                <a:t>World Day of 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 Demi Bold" panose="020B0506020202020204" pitchFamily="34" charset="0"/>
                <a:ea typeface="微软雅黑"/>
                <a:cs typeface="Apple Chancery" panose="03020702040506060504" pitchFamily="66" charset="-79"/>
                <a:sym typeface="微软雅黑"/>
              </a:endParaRPr>
            </a:p>
          </p:txBody>
        </p:sp>
        <p:sp>
          <p:nvSpPr>
            <p:cNvPr id="13" name="文本框 4">
              <a:extLst>
                <a:ext uri="{FF2B5EF4-FFF2-40B4-BE49-F238E27FC236}">
                  <a16:creationId xmlns:a16="http://schemas.microsoft.com/office/drawing/2014/main" id="{4BE20262-E1C1-F740-A335-3233B2FC84DA}"/>
                </a:ext>
              </a:extLst>
            </p:cNvPr>
            <p:cNvSpPr txBox="1"/>
            <p:nvPr/>
          </p:nvSpPr>
          <p:spPr>
            <a:xfrm>
              <a:off x="815706" y="661078"/>
              <a:ext cx="1336776" cy="770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3600" dirty="0">
                  <a:solidFill>
                    <a:srgbClr val="FFC000"/>
                  </a:solidFill>
                  <a:latin typeface="Avenir Next Condensed Demi Bold" panose="020B0506020202020204" pitchFamily="34" charset="0"/>
                  <a:ea typeface="Noto Sans" panose="020B0502040504020204" pitchFamily="34" charset="0"/>
                  <a:cs typeface="Apple Chancery" panose="03020702040506060504" pitchFamily="66" charset="-79"/>
                  <a:sym typeface="微软雅黑"/>
                </a:rPr>
                <a:t>Prayer </a:t>
              </a:r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F3DCA302-6E37-2F45-8C7D-57456663C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222" y="1441432"/>
              <a:ext cx="5485320" cy="5485320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6815554" y="1425637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500" b="1" kern="2600" dirty="0">
                <a:solidFill>
                  <a:schemeClr val="accent2">
                    <a:lumMod val="7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國際區域</a:t>
            </a:r>
            <a:endParaRPr lang="zh-TW" altLang="en-US" sz="6500" b="1" dirty="0"/>
          </a:p>
        </p:txBody>
      </p:sp>
    </p:spTree>
    <p:extLst>
      <p:ext uri="{BB962C8B-B14F-4D97-AF65-F5344CB8AC3E}">
        <p14:creationId xmlns:p14="http://schemas.microsoft.com/office/powerpoint/2010/main" val="246272664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25C8F-0CFE-35E1-5930-05043DDAD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4761EF-8780-F76F-6D3D-A77671E1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082" y="584066"/>
            <a:ext cx="8072718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比利時與盧森堡： 安德烈．麥克穆倫</a:t>
            </a:r>
            <a:r>
              <a:rPr lang="en-US" altLang="zh-TW" b="1" dirty="0"/>
              <a:t>(</a:t>
            </a:r>
            <a:r>
              <a:rPr lang="en" altLang="zh-TW" b="1" dirty="0"/>
              <a:t>Andrew McMullen)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BB7741-015E-2D25-3112-5E7DD7243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1082" y="2727146"/>
            <a:ext cx="8072718" cy="4351338"/>
          </a:xfrm>
        </p:spPr>
        <p:txBody>
          <a:bodyPr/>
          <a:lstStyle/>
          <a:p>
            <a:r>
              <a:rPr lang="zh-TW" altLang="en-US" dirty="0"/>
              <a:t>為比利時持續事工所需的同工與董事成員禱告。</a:t>
            </a:r>
          </a:p>
          <a:p>
            <a:r>
              <a:rPr lang="zh-TW" altLang="en-US" dirty="0"/>
              <a:t> 目前盧森堡尚無事工，求主開門。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794337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D6F763-69A4-E64F-9AF5-16BA0410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968" y="568289"/>
            <a:ext cx="7983071" cy="1325563"/>
          </a:xfrm>
        </p:spPr>
        <p:txBody>
          <a:bodyPr>
            <a:normAutofit fontScale="90000"/>
          </a:bodyPr>
          <a:lstStyle/>
          <a:p>
            <a:br>
              <a:rPr lang="en-US" altLang="zh-TW" sz="4000" b="1" dirty="0">
                <a:solidFill>
                  <a:srgbClr val="2F549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中北歐</a:t>
            </a:r>
            <a:r>
              <a:rPr lang="zh-TW" altLang="en-US" b="1" dirty="0"/>
              <a:t>區域主任： </a:t>
            </a:r>
            <a:br>
              <a:rPr lang="zh-TW" altLang="en-US" b="1" dirty="0"/>
            </a:b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尤</a:t>
            </a:r>
            <a:r>
              <a:rPr lang="zh-TW" altLang="en-US" b="1" dirty="0"/>
              <a:t>利安．曼格拉裘 </a:t>
            </a:r>
            <a:br>
              <a:rPr lang="en-US" altLang="zh-TW" b="1" dirty="0"/>
            </a:br>
            <a:r>
              <a:rPr lang="en-US" altLang="zh-TW" b="1" dirty="0"/>
              <a:t>(</a:t>
            </a:r>
            <a:r>
              <a:rPr lang="en" altLang="zh-TW" b="1" dirty="0"/>
              <a:t>Iulian </a:t>
            </a:r>
            <a:r>
              <a:rPr lang="en" altLang="zh-TW" b="1" dirty="0" err="1"/>
              <a:t>Mangalagiu</a:t>
            </a:r>
            <a:r>
              <a:rPr lang="en" altLang="zh-TW" b="1" dirty="0"/>
              <a:t> )</a:t>
            </a:r>
            <a:br>
              <a:rPr lang="en" altLang="zh-TW" b="1" dirty="0"/>
            </a:b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8D769DC-1A48-7246-8EAB-9D43532CC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8801" y="2973192"/>
            <a:ext cx="7983071" cy="4351338"/>
          </a:xfrm>
        </p:spPr>
        <p:txBody>
          <a:bodyPr/>
          <a:lstStyle/>
          <a:p>
            <a:r>
              <a:rPr lang="zh-TW" altLang="en-US" dirty="0"/>
              <a:t>為任命區域主任所需的智慧與神的引導禱告。</a:t>
            </a:r>
          </a:p>
        </p:txBody>
      </p:sp>
    </p:spTree>
    <p:extLst>
      <p:ext uri="{BB962C8B-B14F-4D97-AF65-F5344CB8AC3E}">
        <p14:creationId xmlns:p14="http://schemas.microsoft.com/office/powerpoint/2010/main" val="2477579984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A29096-094F-E444-8A79-A3970E54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320" y="1074420"/>
            <a:ext cx="8324689" cy="2148840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保加利亞： 艾文．史特伊斯夫</a:t>
            </a:r>
            <a:br>
              <a:rPr lang="en-US" altLang="zh-TW" b="1" dirty="0"/>
            </a:br>
            <a:r>
              <a:rPr lang="en-US" altLang="zh-TW" b="1" dirty="0"/>
              <a:t>(</a:t>
            </a:r>
            <a:r>
              <a:rPr lang="en" altLang="zh-TW" b="1" dirty="0"/>
              <a:t>Ivan </a:t>
            </a:r>
            <a:r>
              <a:rPr lang="en" altLang="zh-TW" b="1" dirty="0" err="1"/>
              <a:t>Stoitsev</a:t>
            </a:r>
            <a:r>
              <a:rPr lang="en" altLang="zh-TW" b="1" dirty="0"/>
              <a:t> )</a:t>
            </a:r>
            <a:br>
              <a:rPr lang="en" altLang="zh-TW" b="1" dirty="0"/>
            </a:br>
            <a:br>
              <a:rPr lang="en" altLang="zh-TW" dirty="0"/>
            </a:br>
            <a:endParaRPr lang="en" altLang="zh-TW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A5E270-1771-314D-ACB4-44A63A7FA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9202" y="3204710"/>
            <a:ext cx="8018929" cy="4351338"/>
          </a:xfrm>
        </p:spPr>
        <p:txBody>
          <a:bodyPr/>
          <a:lstStyle/>
          <a:p>
            <a:r>
              <a:rPr lang="zh-TW" altLang="en-US" dirty="0"/>
              <a:t>謝主，營會事工已 </a:t>
            </a:r>
            <a:r>
              <a:rPr lang="en-US" altLang="zh-TW" dirty="0"/>
              <a:t>35 </a:t>
            </a:r>
            <a:r>
              <a:rPr lang="zh-TW" altLang="en-US" dirty="0"/>
              <a:t>週年，並接觸到第二代兒童。</a:t>
            </a:r>
          </a:p>
          <a:p>
            <a:r>
              <a:rPr lang="zh-TW" altLang="en-US" dirty="0"/>
              <a:t>為開展校園事工的機會禱告。</a:t>
            </a:r>
          </a:p>
        </p:txBody>
      </p:sp>
    </p:spTree>
    <p:extLst>
      <p:ext uri="{BB962C8B-B14F-4D97-AF65-F5344CB8AC3E}">
        <p14:creationId xmlns:p14="http://schemas.microsoft.com/office/powerpoint/2010/main" val="2257586512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797F2-938A-AE43-ADC0-66E27BCB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012" y="622702"/>
            <a:ext cx="8054788" cy="1325563"/>
          </a:xfrm>
        </p:spPr>
        <p:txBody>
          <a:bodyPr/>
          <a:lstStyle/>
          <a:p>
            <a:r>
              <a:rPr lang="zh-TW" altLang="en-US" b="1" dirty="0"/>
              <a:t>捷克共和國： 茲畢西克．斯庫拉</a:t>
            </a:r>
            <a:r>
              <a:rPr lang="en-US" altLang="zh-TW" b="1" dirty="0"/>
              <a:t>(</a:t>
            </a:r>
            <a:r>
              <a:rPr lang="en" altLang="zh-TW" b="1" dirty="0"/>
              <a:t>Zbyšek </a:t>
            </a:r>
            <a:r>
              <a:rPr lang="en" altLang="zh-TW" b="1" dirty="0" err="1"/>
              <a:t>Šikula</a:t>
            </a:r>
            <a:r>
              <a:rPr lang="en" altLang="zh-TW" b="1" dirty="0"/>
              <a:t>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8B21783-AB48-B144-86E2-266598299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272" y="2506662"/>
            <a:ext cx="8054788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為新全職同工與</a:t>
            </a:r>
            <a:r>
              <a:rPr lang="en-US" altLang="zh-TW" dirty="0"/>
              <a:t>CMI(</a:t>
            </a:r>
            <a:r>
              <a:rPr lang="zh-TW" altLang="en-US" dirty="0"/>
              <a:t>兒童事工學院</a:t>
            </a:r>
            <a:r>
              <a:rPr lang="en-US" altLang="zh-TW" dirty="0"/>
              <a:t>)</a:t>
            </a:r>
            <a:r>
              <a:rPr lang="zh-TW" altLang="en-US" dirty="0"/>
              <a:t>學生禱告。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為新的</a:t>
            </a:r>
            <a:r>
              <a:rPr lang="en-US" altLang="zh-TW" dirty="0"/>
              <a:t>GNC(</a:t>
            </a:r>
            <a:r>
              <a:rPr lang="zh-TW" altLang="en-US" dirty="0"/>
              <a:t>喜樂團</a:t>
            </a:r>
            <a:r>
              <a:rPr lang="en-US" altLang="zh-TW" dirty="0"/>
              <a:t>)</a:t>
            </a:r>
            <a:r>
              <a:rPr lang="zh-TW" altLang="en-US" dirty="0"/>
              <a:t>開設禱告。</a:t>
            </a:r>
          </a:p>
        </p:txBody>
      </p:sp>
    </p:spTree>
    <p:extLst>
      <p:ext uri="{BB962C8B-B14F-4D97-AF65-F5344CB8AC3E}">
        <p14:creationId xmlns:p14="http://schemas.microsoft.com/office/powerpoint/2010/main" val="65829297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F1E362-FCB3-334F-B5F9-43BD9F490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324" y="758575"/>
            <a:ext cx="7911353" cy="1325563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匈牙利： 蓋伯．法蘭西</a:t>
            </a:r>
            <a:br>
              <a:rPr lang="en-US" altLang="zh-TW" sz="4000" b="1" dirty="0"/>
            </a:br>
            <a:r>
              <a:rPr lang="en-US" altLang="zh-TW" sz="4000" b="1" dirty="0"/>
              <a:t>(</a:t>
            </a:r>
            <a:r>
              <a:rPr lang="en" altLang="zh-TW" sz="4000" b="1" dirty="0"/>
              <a:t>Gábor </a:t>
            </a:r>
            <a:r>
              <a:rPr lang="en" altLang="zh-TW" sz="4000" b="1" dirty="0" err="1"/>
              <a:t>Ferenci</a:t>
            </a:r>
            <a:r>
              <a:rPr lang="en" altLang="zh-TW" sz="4000" b="1" dirty="0"/>
              <a:t>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75CFB8-21BC-7E42-AA11-0C9917782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2445" y="2636994"/>
            <a:ext cx="7911353" cy="4351338"/>
          </a:xfrm>
        </p:spPr>
        <p:txBody>
          <a:bodyPr/>
          <a:lstStyle/>
          <a:p>
            <a:r>
              <a:rPr lang="en-US" altLang="zh-TW" b="0" i="0" u="none" strike="noStrike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lang="zh-TW" altLang="en-US" dirty="0"/>
              <a:t>為每一位團隊同工讚美神，求主呼召年輕工人加入團隊，並有在國內拓展新地區的異象。</a:t>
            </a:r>
          </a:p>
          <a:p>
            <a:endParaRPr lang="zh-TW" altLang="en-US" dirty="0"/>
          </a:p>
          <a:p>
            <a:pPr marR="0" lvl="0" rtl="0"/>
            <a:endParaRPr lang="zh-TW" altLang="en-US" sz="3200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933010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252791-D90A-6F42-B6A2-DBB267DC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203" y="455277"/>
            <a:ext cx="7857565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摩爾多瓦共和國： 提歐．恩尼</a:t>
            </a:r>
            <a:r>
              <a:rPr lang="en-US" altLang="zh-TW" b="1" dirty="0"/>
              <a:t>(</a:t>
            </a:r>
            <a:r>
              <a:rPr lang="en" altLang="zh-TW" b="1" dirty="0"/>
              <a:t>Teo Ene)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8DE674-9F71-E148-B260-28FEE0B12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3202" y="2289264"/>
            <a:ext cx="7857565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今年有許多兒童、青少年與成人因受到激勵而為事工禱告與奉獻。求主感動他們繼續以財物支持兒童事工。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9148896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C90615-4E1B-F646-80AF-C26DD4AE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536" y="622702"/>
            <a:ext cx="8072718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波蘭： 盧卡斯．格魯辛斯基</a:t>
            </a:r>
            <a:r>
              <a:rPr lang="en-US" altLang="zh-TW" b="1" dirty="0"/>
              <a:t>(</a:t>
            </a:r>
            <a:r>
              <a:rPr lang="en" altLang="zh-TW" b="1" dirty="0"/>
              <a:t>Łukasz </a:t>
            </a:r>
            <a:r>
              <a:rPr lang="en" altLang="zh-TW" b="1" dirty="0" err="1"/>
              <a:t>Gruszczyński</a:t>
            </a:r>
            <a:r>
              <a:rPr lang="en" altLang="zh-TW" b="1" dirty="0"/>
              <a:t>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C68C9F-0F97-D340-AC04-1E16C7441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6536" y="2506662"/>
            <a:ext cx="8072718" cy="4351338"/>
          </a:xfrm>
        </p:spPr>
        <p:txBody>
          <a:bodyPr/>
          <a:lstStyle/>
          <a:p>
            <a:r>
              <a:rPr lang="zh-TW" altLang="en-US" dirty="0"/>
              <a:t>為與地方教會建立更多連結禱告，願教會能夠開辦</a:t>
            </a:r>
            <a:r>
              <a:rPr lang="en-US" altLang="zh-TW" dirty="0"/>
              <a:t>GNC(</a:t>
            </a:r>
            <a:r>
              <a:rPr lang="zh-TW" altLang="en-US" dirty="0"/>
              <a:t>喜樂團</a:t>
            </a:r>
            <a:r>
              <a:rPr lang="en-US" altLang="zh-TW" dirty="0"/>
              <a:t>)</a:t>
            </a:r>
            <a:r>
              <a:rPr lang="zh-TW" altLang="en-US" dirty="0"/>
              <a:t>，將福音帶給未接觸過的兒童。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1851204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518825-DEA4-4A47-9889-8E7D0ACA3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4" y="584066"/>
            <a:ext cx="7857565" cy="1325563"/>
          </a:xfrm>
        </p:spPr>
        <p:txBody>
          <a:bodyPr/>
          <a:lstStyle/>
          <a:p>
            <a:r>
              <a:rPr lang="zh-TW" altLang="en-US" b="1" dirty="0"/>
              <a:t>羅馬尼亞： 但以理．里昂特</a:t>
            </a:r>
            <a:r>
              <a:rPr lang="en-US" altLang="zh-TW" b="1" dirty="0"/>
              <a:t>(</a:t>
            </a:r>
            <a:r>
              <a:rPr lang="en" altLang="zh-TW" b="1" dirty="0"/>
              <a:t>Daniel Leonte 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D9D36E-57E4-F746-8A58-CF3735F1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6233" y="2506662"/>
            <a:ext cx="785756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/>
              <a:t>感謝主，祂是拯救生命的神。求主在</a:t>
            </a:r>
            <a:r>
              <a:rPr lang="en-US" altLang="zh-TW" dirty="0"/>
              <a:t>CPC(</a:t>
            </a:r>
            <a:r>
              <a:rPr lang="zh-TW" altLang="en-US" dirty="0"/>
              <a:t>聖誕節慶祝會</a:t>
            </a:r>
            <a:r>
              <a:rPr lang="en-US" altLang="zh-TW" dirty="0"/>
              <a:t>)</a:t>
            </a:r>
            <a:r>
              <a:rPr lang="zh-TW" altLang="en-US" dirty="0"/>
              <a:t>中改變許多兒童、青少年與家庭的生命，使榮耀歸於祂。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3585923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8098EF-4F55-2642-A29D-8BE85EA6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150" y="622702"/>
            <a:ext cx="8090647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斯洛伐克： 米寇．法蘭諾</a:t>
            </a:r>
            <a:r>
              <a:rPr lang="en-US" altLang="zh-TW" b="1" dirty="0"/>
              <a:t>(</a:t>
            </a:r>
            <a:r>
              <a:rPr lang="en" altLang="zh-TW" b="1" dirty="0"/>
              <a:t>Michal Frano)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D56DF27-0FC0-8749-A4A1-3691839E1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151" y="2506662"/>
            <a:ext cx="8090647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感謝主賜宗教自由，使在公立學校傳福音成為可能。求主向年輕弟兄說話，呼召他們全職事奉。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6124562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AD28AC-BDA2-8C42-8FD7-C8D24794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869" y="790128"/>
            <a:ext cx="8018929" cy="1325563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西北歐區域主任：</a:t>
            </a:r>
            <a:br>
              <a:rPr lang="zh-TW" altLang="en-US" b="1" dirty="0"/>
            </a:br>
            <a:r>
              <a:rPr lang="zh-TW" altLang="en-US" b="1" dirty="0"/>
              <a:t>司徒反</a:t>
            </a:r>
            <a:r>
              <a:rPr lang="en-US" altLang="zh-TW" b="1" dirty="0"/>
              <a:t>&amp;</a:t>
            </a:r>
            <a:r>
              <a:rPr lang="zh-TW" altLang="en-US" b="1" dirty="0"/>
              <a:t>葛蕾斯．錢伯斯</a:t>
            </a:r>
            <a:br>
              <a:rPr lang="en-US" altLang="zh-TW" b="1" dirty="0"/>
            </a:br>
            <a:r>
              <a:rPr lang="en-US" altLang="zh-TW" b="1" dirty="0"/>
              <a:t>(</a:t>
            </a:r>
            <a:r>
              <a:rPr lang="en" altLang="zh-TW" b="1" dirty="0"/>
              <a:t>Stephen &amp; Grace Chambers)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5EDF7EA-CED9-6F44-9819-7A82A63AB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4870" y="2958966"/>
            <a:ext cx="8018929" cy="4351338"/>
          </a:xfrm>
        </p:spPr>
        <p:txBody>
          <a:bodyPr/>
          <a:lstStyle/>
          <a:p>
            <a:r>
              <a:rPr lang="zh-TW" altLang="en-US" dirty="0"/>
              <a:t>為奧地利、冰島、丹麥等目標國家禱告。</a:t>
            </a:r>
            <a:endParaRPr lang="en-US" altLang="zh-TW" dirty="0"/>
          </a:p>
          <a:p>
            <a:endParaRPr lang="zh-TW" altLang="en-US" dirty="0"/>
          </a:p>
          <a:p>
            <a:pPr marL="0" indent="0">
              <a:buNone/>
            </a:pPr>
            <a:r>
              <a:rPr lang="en-US" altLang="zh-TW" dirty="0"/>
              <a:t>•</a:t>
            </a:r>
            <a:r>
              <a:rPr lang="zh-TW" altLang="en-US" dirty="0"/>
              <a:t> 為我們能高舉基督、與現有全國總幹事／領袖同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工，並有智慧在目標國家建立新關係禱告。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001746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819A24-63BB-7248-8ECF-5A22E2D8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620" y="669073"/>
            <a:ext cx="7678921" cy="656490"/>
          </a:xfrm>
        </p:spPr>
        <p:txBody>
          <a:bodyPr>
            <a:noAutofit/>
          </a:bodyPr>
          <a:lstStyle/>
          <a:p>
            <a:pPr marR="0" rtl="0"/>
            <a:r>
              <a:rPr lang="zh-TW" altLang="en-US" sz="3200" b="1" i="0" u="none" strike="noStrike" baseline="0" dirty="0">
                <a:latin typeface="+mj-ea"/>
              </a:rPr>
              <a:t>區長 </a:t>
            </a:r>
            <a:r>
              <a:rPr lang="en-US" altLang="zh-TW" sz="3200" b="1" i="0" u="none" strike="noStrike" baseline="0" dirty="0">
                <a:latin typeface="+mj-ea"/>
              </a:rPr>
              <a:t>:</a:t>
            </a:r>
            <a:br>
              <a:rPr lang="en-US" altLang="zh-TW" sz="3200" b="1" i="0" u="none" strike="noStrike" baseline="0" dirty="0">
                <a:latin typeface="+mj-ea"/>
              </a:rPr>
            </a:br>
            <a:r>
              <a:rPr lang="zh-TW" altLang="en-US" sz="3200" b="1" i="0" u="none" strike="noStrike" baseline="0" dirty="0">
                <a:latin typeface="+mj-ea"/>
              </a:rPr>
              <a:t>尤利安</a:t>
            </a:r>
            <a:r>
              <a:rPr lang="en-US" altLang="zh-TW" sz="3200" b="1" i="0" u="none" strike="noStrike" baseline="0" dirty="0">
                <a:latin typeface="+mj-ea"/>
              </a:rPr>
              <a:t>&amp;</a:t>
            </a:r>
            <a:r>
              <a:rPr lang="zh-TW" altLang="en-US" sz="3200" b="1" i="0" u="none" strike="noStrike" baseline="0" dirty="0">
                <a:latin typeface="+mj-ea"/>
              </a:rPr>
              <a:t>安卡．曼格拉裘 </a:t>
            </a:r>
            <a:br>
              <a:rPr lang="en-US" altLang="zh-TW" sz="3200" b="1" i="0" u="none" strike="noStrike" baseline="0" dirty="0">
                <a:latin typeface="+mj-ea"/>
              </a:rPr>
            </a:br>
            <a:r>
              <a:rPr lang="en-US" altLang="zh-TW" sz="3200" b="1" i="0" u="none" strike="noStrike" baseline="0" dirty="0">
                <a:latin typeface="+mj-ea"/>
              </a:rPr>
              <a:t>(Iulian and Anca </a:t>
            </a:r>
            <a:r>
              <a:rPr lang="en-US" altLang="zh-TW" sz="3200" b="1" i="0" u="none" strike="noStrike" baseline="0" dirty="0" err="1">
                <a:latin typeface="+mj-ea"/>
              </a:rPr>
              <a:t>Mangalagiu</a:t>
            </a:r>
            <a:r>
              <a:rPr lang="en-US" altLang="zh-TW" sz="3200" b="1" i="0" u="none" strike="noStrike" baseline="0" dirty="0">
                <a:latin typeface="+mj-ea"/>
              </a:rPr>
              <a:t> 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8D4E4A6-1953-484C-A320-A4E9F79F0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5253" y="2171700"/>
            <a:ext cx="8019757" cy="4881026"/>
          </a:xfrm>
        </p:spPr>
        <p:txBody>
          <a:bodyPr/>
          <a:lstStyle/>
          <a:p>
            <a:r>
              <a:rPr lang="zh-TW" altLang="en-US" dirty="0"/>
              <a:t>為每一位同工、義工、代禱者與奉獻夥伴感謝主，神使用他們同心合作成就祂的旨意。</a:t>
            </a:r>
          </a:p>
          <a:p>
            <a:endParaRPr lang="zh-TW" altLang="en-US" dirty="0"/>
          </a:p>
          <a:p>
            <a:r>
              <a:rPr lang="zh-TW" altLang="en-US" dirty="0"/>
              <a:t>為將於 </a:t>
            </a:r>
            <a:r>
              <a:rPr lang="en-US" altLang="zh-TW" dirty="0"/>
              <a:t>2026 </a:t>
            </a:r>
            <a:r>
              <a:rPr lang="zh-TW" altLang="en-US" dirty="0"/>
              <a:t>年 </a:t>
            </a:r>
            <a:r>
              <a:rPr lang="en-US" altLang="zh-TW" dirty="0"/>
              <a:t>2 </a:t>
            </a:r>
            <a:r>
              <a:rPr lang="zh-TW" altLang="en-US" dirty="0"/>
              <a:t>月 </a:t>
            </a:r>
            <a:r>
              <a:rPr lang="en-US" altLang="zh-TW" dirty="0"/>
              <a:t>2–6 </a:t>
            </a:r>
            <a:r>
              <a:rPr lang="zh-TW" altLang="en-US" dirty="0"/>
              <a:t>日在匈牙利布達佩斯舉行的領袖發展會議（</a:t>
            </a:r>
            <a:r>
              <a:rPr lang="en" altLang="zh-TW" dirty="0"/>
              <a:t>Leadership Development Conference</a:t>
            </a:r>
            <a:r>
              <a:rPr lang="zh-TW" altLang="en" dirty="0"/>
              <a:t>） </a:t>
            </a:r>
            <a:r>
              <a:rPr lang="zh-TW" altLang="en-US" dirty="0"/>
              <a:t>禱告，求主使每位領袖回國後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都能領受新的異象與熱情，渴望接觸更多兒童。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3223932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14D513-899F-034D-9933-25034A142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012" y="596945"/>
            <a:ext cx="8054788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愛沙尼亞： 尤勒．卡理克</a:t>
            </a:r>
            <a:br>
              <a:rPr lang="en-US" altLang="zh-TW" b="1" dirty="0"/>
            </a:br>
            <a:r>
              <a:rPr lang="en-US" altLang="zh-TW" b="1" dirty="0"/>
              <a:t>(</a:t>
            </a:r>
            <a:r>
              <a:rPr lang="en" altLang="zh-TW" b="1" dirty="0" err="1"/>
              <a:t>Ülle</a:t>
            </a:r>
            <a:r>
              <a:rPr lang="en" altLang="zh-TW" b="1" dirty="0"/>
              <a:t> Käärik 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F1A5F48-DD71-E941-8A56-10C6E1747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9012" y="2688510"/>
            <a:ext cx="8054788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求主呼召更多熱心傳講耶穌的義工。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為聖誕節期間有更多兒童聽見福音禱告。</a:t>
            </a:r>
          </a:p>
        </p:txBody>
      </p:sp>
    </p:spTree>
    <p:extLst>
      <p:ext uri="{BB962C8B-B14F-4D97-AF65-F5344CB8AC3E}">
        <p14:creationId xmlns:p14="http://schemas.microsoft.com/office/powerpoint/2010/main" val="2877634231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2AEDB3-BBDB-864F-BD3F-9AACE61FE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012" y="687096"/>
            <a:ext cx="8054788" cy="1325563"/>
          </a:xfrm>
        </p:spPr>
        <p:txBody>
          <a:bodyPr>
            <a:normAutofit/>
          </a:bodyPr>
          <a:lstStyle/>
          <a:p>
            <a:r>
              <a:rPr lang="zh-TW" altLang="en-US" b="1" dirty="0"/>
              <a:t>芬蘭： 坦娜．派維南</a:t>
            </a:r>
            <a:r>
              <a:rPr lang="en-US" altLang="zh-TW" b="1" dirty="0"/>
              <a:t>(</a:t>
            </a:r>
            <a:r>
              <a:rPr lang="en" altLang="zh-TW" b="1" dirty="0"/>
              <a:t>Taina Päivinen)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DC9A355-F58D-6540-A32B-905AA5BBD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9012" y="2506662"/>
            <a:ext cx="8054788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/>
              <a:t>求主幫助我們雖人少仍能發揮影響力，並為主要同工麗娜 </a:t>
            </a:r>
            <a:r>
              <a:rPr lang="en-US" altLang="zh-TW" dirty="0"/>
              <a:t>(</a:t>
            </a:r>
            <a:r>
              <a:rPr lang="en" altLang="zh-TW" dirty="0"/>
              <a:t>Riina )</a:t>
            </a:r>
            <a:r>
              <a:rPr lang="zh-TW" altLang="en-US" dirty="0"/>
              <a:t>禱告。</a:t>
            </a:r>
          </a:p>
        </p:txBody>
      </p:sp>
    </p:spTree>
    <p:extLst>
      <p:ext uri="{BB962C8B-B14F-4D97-AF65-F5344CB8AC3E}">
        <p14:creationId xmlns:p14="http://schemas.microsoft.com/office/powerpoint/2010/main" val="3185819240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494584-7F6F-7E40-A77A-F240BF8F2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012" y="1382751"/>
            <a:ext cx="8054788" cy="449604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德國： 奧利弗．克蘭 </a:t>
            </a:r>
            <a:r>
              <a:rPr lang="en-US" altLang="zh-TW" b="1" dirty="0"/>
              <a:t>(</a:t>
            </a:r>
            <a:r>
              <a:rPr lang="en" altLang="zh-TW" b="1" dirty="0"/>
              <a:t>Oliver Klein) (</a:t>
            </a:r>
            <a:r>
              <a:rPr lang="zh-TW" altLang="en-US" b="1" dirty="0"/>
              <a:t>地區事工</a:t>
            </a:r>
            <a:r>
              <a:rPr lang="en-US" altLang="zh-TW" b="1" dirty="0"/>
              <a:t>), </a:t>
            </a:r>
            <a:r>
              <a:rPr lang="zh-TW" altLang="en-US" b="1" dirty="0"/>
              <a:t>湯瑪斯．海爾斯波</a:t>
            </a:r>
            <a:r>
              <a:rPr lang="en-US" altLang="zh-TW" b="1" dirty="0"/>
              <a:t>(</a:t>
            </a:r>
            <a:r>
              <a:rPr lang="zh-TW" altLang="en-US" b="1" dirty="0"/>
              <a:t>國家辦公室</a:t>
            </a:r>
            <a:r>
              <a:rPr lang="en-US" altLang="zh-TW" b="1" dirty="0"/>
              <a:t>)</a:t>
            </a:r>
            <a:br>
              <a:rPr lang="en-US" altLang="zh-TW" b="1" dirty="0"/>
            </a:br>
            <a:endParaRPr lang="en-US" altLang="zh-TW" sz="3200" b="1" dirty="0">
              <a:solidFill>
                <a:srgbClr val="2F549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20BEC52-8757-0544-A51A-2BF7F2F2E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9012" y="2542124"/>
            <a:ext cx="8054788" cy="4351338"/>
          </a:xfrm>
        </p:spPr>
        <p:txBody>
          <a:bodyPr/>
          <a:lstStyle/>
          <a:p>
            <a:r>
              <a:rPr lang="zh-TW" altLang="en-US" dirty="0"/>
              <a:t>感謝主呼召維克多</a:t>
            </a:r>
            <a:r>
              <a:rPr lang="en-US" altLang="zh-TW" dirty="0"/>
              <a:t>(</a:t>
            </a:r>
            <a:r>
              <a:rPr lang="en" altLang="zh-TW" dirty="0"/>
              <a:t>Viktor )</a:t>
            </a:r>
            <a:r>
              <a:rPr lang="zh-TW" altLang="en-US" dirty="0"/>
              <a:t>加入領袖團隊，並新增 </a:t>
            </a:r>
            <a:r>
              <a:rPr lang="en-US" altLang="zh-TW" dirty="0"/>
              <a:t>6 </a:t>
            </a:r>
            <a:r>
              <a:rPr lang="zh-TW" altLang="en-US" dirty="0"/>
              <a:t>位同工。</a:t>
            </a:r>
            <a:endParaRPr lang="en-US" altLang="zh-TW" dirty="0"/>
          </a:p>
          <a:p>
            <a:pPr>
              <a:lnSpc>
                <a:spcPts val="500"/>
              </a:lnSpc>
            </a:pPr>
            <a:endParaRPr lang="zh-TW" altLang="en-US" dirty="0"/>
          </a:p>
          <a:p>
            <a:r>
              <a:rPr lang="zh-TW" altLang="en-US" dirty="0"/>
              <a:t>為 </a:t>
            </a:r>
            <a:r>
              <a:rPr lang="en-US" altLang="zh-TW" dirty="0"/>
              <a:t>2026 </a:t>
            </a:r>
            <a:r>
              <a:rPr lang="zh-TW" altLang="en-US" dirty="0"/>
              <a:t>年 </a:t>
            </a:r>
            <a:r>
              <a:rPr lang="en-US" altLang="zh-TW" dirty="0"/>
              <a:t>CMI(</a:t>
            </a:r>
            <a:r>
              <a:rPr lang="zh-TW" altLang="en-US" dirty="0"/>
              <a:t>兒童事工學院</a:t>
            </a:r>
            <a:r>
              <a:rPr lang="en-US" altLang="zh-TW" dirty="0"/>
              <a:t>)</a:t>
            </a:r>
            <a:r>
              <a:rPr lang="zh-TW" altLang="en-US" dirty="0"/>
              <a:t>策劃禱告。</a:t>
            </a:r>
          </a:p>
        </p:txBody>
      </p:sp>
    </p:spTree>
    <p:extLst>
      <p:ext uri="{BB962C8B-B14F-4D97-AF65-F5344CB8AC3E}">
        <p14:creationId xmlns:p14="http://schemas.microsoft.com/office/powerpoint/2010/main" val="1151745993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230D4F-4A47-BC46-8D40-BD283E99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726" y="571187"/>
            <a:ext cx="7983071" cy="1325563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拉脫維亞： 印德拉．包曼</a:t>
            </a:r>
            <a:br>
              <a:rPr lang="en-US" altLang="zh-TW" sz="4000" b="1" dirty="0"/>
            </a:br>
            <a:r>
              <a:rPr lang="en-US" altLang="zh-TW" sz="4000" b="1" dirty="0"/>
              <a:t>(</a:t>
            </a:r>
            <a:r>
              <a:rPr lang="en" altLang="zh-TW" sz="4000" b="1" dirty="0"/>
              <a:t>Indra </a:t>
            </a:r>
            <a:r>
              <a:rPr lang="en" altLang="zh-TW" sz="4000" b="1" dirty="0" err="1"/>
              <a:t>Baumane</a:t>
            </a:r>
            <a:r>
              <a:rPr lang="en" altLang="zh-TW" sz="4000" b="1" dirty="0"/>
              <a:t> 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6929B0F-D29F-204F-895D-AE80051A2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0727" y="2506662"/>
            <a:ext cx="7983071" cy="4351338"/>
          </a:xfrm>
        </p:spPr>
        <p:txBody>
          <a:bodyPr/>
          <a:lstStyle/>
          <a:p>
            <a:r>
              <a:rPr lang="zh-TW" altLang="en-US" dirty="0"/>
              <a:t>為</a:t>
            </a:r>
            <a:r>
              <a:rPr lang="en-US" altLang="zh-TW" dirty="0"/>
              <a:t>CPCS(</a:t>
            </a:r>
            <a:r>
              <a:rPr lang="zh-TW" altLang="en-US" dirty="0"/>
              <a:t>聖誕節慶祝會研習會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CPC(</a:t>
            </a:r>
            <a:r>
              <a:rPr lang="zh-TW" altLang="en-US" dirty="0"/>
              <a:t>聖誕節慶祝會</a:t>
            </a:r>
            <a:r>
              <a:rPr lang="en-US" altLang="zh-TW" dirty="0"/>
              <a:t>)</a:t>
            </a:r>
            <a:r>
              <a:rPr lang="zh-TW" altLang="en-US" dirty="0"/>
              <a:t>與</a:t>
            </a:r>
            <a:r>
              <a:rPr lang="en-US" altLang="zh-TW" dirty="0"/>
              <a:t>GNC(</a:t>
            </a:r>
            <a:r>
              <a:rPr lang="zh-TW" altLang="en-US" dirty="0"/>
              <a:t>喜樂團</a:t>
            </a:r>
            <a:r>
              <a:rPr lang="en-US" altLang="zh-TW" dirty="0"/>
              <a:t>)</a:t>
            </a:r>
            <a:r>
              <a:rPr lang="zh-TW" altLang="en-US" dirty="0"/>
              <a:t>禱告。</a:t>
            </a:r>
            <a:endParaRPr lang="en-US" altLang="zh-TW" dirty="0"/>
          </a:p>
          <a:p>
            <a:pPr>
              <a:lnSpc>
                <a:spcPts val="500"/>
              </a:lnSpc>
            </a:pPr>
            <a:endParaRPr lang="zh-TW" altLang="en-US" dirty="0"/>
          </a:p>
          <a:p>
            <a:r>
              <a:rPr lang="zh-TW" altLang="en-US" dirty="0"/>
              <a:t>為有人能負責社群媒體與 </a:t>
            </a:r>
            <a:r>
              <a:rPr lang="en" altLang="zh-TW" dirty="0" err="1"/>
              <a:t>Wondersurf</a:t>
            </a:r>
            <a:r>
              <a:rPr lang="en" altLang="zh-TW" dirty="0"/>
              <a:t> </a:t>
            </a:r>
            <a:r>
              <a:rPr lang="zh-TW" altLang="en-US" dirty="0"/>
              <a:t>平台禱告。</a:t>
            </a:r>
          </a:p>
        </p:txBody>
      </p:sp>
    </p:spTree>
    <p:extLst>
      <p:ext uri="{BB962C8B-B14F-4D97-AF65-F5344CB8AC3E}">
        <p14:creationId xmlns:p14="http://schemas.microsoft.com/office/powerpoint/2010/main" val="384344598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673371-5006-D544-827D-D61CF08C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012" y="434340"/>
            <a:ext cx="7848726" cy="1578319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立陶宛：</a:t>
            </a:r>
            <a:br>
              <a:rPr lang="en-US" altLang="zh-TW" sz="4000" b="1" dirty="0"/>
            </a:br>
            <a:r>
              <a:rPr lang="zh-TW" altLang="en-US" sz="4000" b="1" dirty="0"/>
              <a:t> 麗塔．凱倫加</a:t>
            </a:r>
            <a:r>
              <a:rPr lang="en-US" altLang="zh-TW" sz="4000" b="1" dirty="0"/>
              <a:t>(</a:t>
            </a:r>
            <a:r>
              <a:rPr lang="en" altLang="zh-TW" sz="4000" b="1" dirty="0"/>
              <a:t>Rita Karenga)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8CC2D28-C6C0-5A4D-82BE-DA12818DF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9012" y="2598357"/>
            <a:ext cx="8054788" cy="4351338"/>
          </a:xfrm>
        </p:spPr>
        <p:txBody>
          <a:bodyPr/>
          <a:lstStyle/>
          <a:p>
            <a:r>
              <a:rPr lang="zh-TW" altLang="en-US" dirty="0"/>
              <a:t>為年輕人願意參與兒童福音事工禱告，部分已幫忙營會。</a:t>
            </a:r>
          </a:p>
          <a:p>
            <a:r>
              <a:rPr lang="zh-TW" altLang="en-US" dirty="0"/>
              <a:t>求主幫助我們接觸更多學齡前兒童，並讓聖靈在他們心中動</a:t>
            </a:r>
          </a:p>
        </p:txBody>
      </p:sp>
    </p:spTree>
    <p:extLst>
      <p:ext uri="{BB962C8B-B14F-4D97-AF65-F5344CB8AC3E}">
        <p14:creationId xmlns:p14="http://schemas.microsoft.com/office/powerpoint/2010/main" val="2161620525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F24B08-8401-504F-A502-5E8F4C99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42900"/>
            <a:ext cx="8359266" cy="1560933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挪威：司徒反．錢伯斯</a:t>
            </a:r>
            <a:r>
              <a:rPr lang="en-US" altLang="zh-TW" sz="4000" b="1" dirty="0"/>
              <a:t>(</a:t>
            </a:r>
            <a:r>
              <a:rPr lang="en" altLang="zh-TW" sz="4000" b="1" dirty="0"/>
              <a:t>Stephen Chambers)</a:t>
            </a:r>
            <a:r>
              <a:rPr lang="zh-TW" altLang="en-US" sz="4000" b="1" dirty="0"/>
              <a:t>與艾妲．強森</a:t>
            </a:r>
            <a:r>
              <a:rPr lang="en-US" altLang="zh-TW" sz="4000" b="1" dirty="0"/>
              <a:t>(</a:t>
            </a:r>
            <a:r>
              <a:rPr lang="en" altLang="zh-TW" sz="4000" b="1" dirty="0"/>
              <a:t>Ida Johnson)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326249-DE87-954A-94F2-F6A24D832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3557" y="2392295"/>
            <a:ext cx="7947212" cy="4351338"/>
          </a:xfrm>
        </p:spPr>
        <p:txBody>
          <a:bodyPr/>
          <a:lstStyle/>
          <a:p>
            <a:r>
              <a:rPr lang="zh-TW" altLang="en-US" dirty="0"/>
              <a:t>為更多有熱情分享主愛的同工禱告，並為現在的兒童事工與</a:t>
            </a:r>
            <a:r>
              <a:rPr lang="en-US" altLang="zh-TW" dirty="0"/>
              <a:t>CPC(</a:t>
            </a:r>
            <a:r>
              <a:rPr lang="zh-TW" altLang="en-US" dirty="0"/>
              <a:t>聖誕節慶祝會</a:t>
            </a:r>
            <a:r>
              <a:rPr lang="en-US" altLang="zh-TW" dirty="0"/>
              <a:t>)</a:t>
            </a:r>
            <a:r>
              <a:rPr lang="zh-TW" altLang="en-US" dirty="0"/>
              <a:t>禱告。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求主帶領現在回到愛爾蘭家中的撒拉</a:t>
            </a:r>
            <a:r>
              <a:rPr lang="en-US" altLang="zh-TW" dirty="0"/>
              <a:t>(</a:t>
            </a:r>
            <a:r>
              <a:rPr lang="en" altLang="zh-TW" dirty="0"/>
              <a:t>Sarah)</a:t>
            </a:r>
            <a:r>
              <a:rPr lang="zh-TW" altLang="en" dirty="0"/>
              <a:t>；</a:t>
            </a:r>
            <a:r>
              <a:rPr lang="zh-TW" altLang="en-US" dirty="0"/>
              <a:t>也為艾妲</a:t>
            </a:r>
            <a:r>
              <a:rPr lang="en-US" altLang="zh-TW" dirty="0"/>
              <a:t>( </a:t>
            </a:r>
            <a:r>
              <a:rPr lang="en" altLang="zh-TW" dirty="0"/>
              <a:t>Ida)</a:t>
            </a:r>
            <a:r>
              <a:rPr lang="zh-TW" altLang="en-US" dirty="0"/>
              <a:t>與義工在 撒拉不在時與持續帶領</a:t>
            </a:r>
            <a:r>
              <a:rPr lang="en-US" altLang="zh-TW" dirty="0"/>
              <a:t>GNC(</a:t>
            </a:r>
            <a:r>
              <a:rPr lang="zh-TW" altLang="en-US" dirty="0"/>
              <a:t>喜樂團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" altLang="zh-TW" dirty="0"/>
              <a:t> JYC</a:t>
            </a:r>
            <a:r>
              <a:rPr lang="en-US" altLang="zh-TW" dirty="0"/>
              <a:t> (</a:t>
            </a:r>
            <a:r>
              <a:rPr lang="zh-TW" altLang="en-US" dirty="0"/>
              <a:t>青少年挑戰</a:t>
            </a:r>
            <a:r>
              <a:rPr lang="en" altLang="zh-TW" dirty="0"/>
              <a:t>)</a:t>
            </a:r>
            <a:r>
              <a:rPr lang="zh-TW" altLang="en-US" dirty="0"/>
              <a:t>禱告。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4876670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3AA6E1-EA98-6D4E-B738-4BB3ED65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506793"/>
            <a:ext cx="80010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瑞典： 羅伯特．艾伯格</a:t>
            </a:r>
            <a:br>
              <a:rPr lang="en-US" altLang="zh-TW" sz="4000" b="1" dirty="0"/>
            </a:br>
            <a:r>
              <a:rPr lang="en-US" altLang="zh-TW" sz="4000" b="1" dirty="0"/>
              <a:t>(</a:t>
            </a:r>
            <a:r>
              <a:rPr lang="en" altLang="zh-TW" sz="4000" b="1" dirty="0"/>
              <a:t>Robert Åberg)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68225C-9D4B-FA4D-99CE-F7084D1AB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0" y="2353659"/>
            <a:ext cx="8001000" cy="4351338"/>
          </a:xfrm>
        </p:spPr>
        <p:txBody>
          <a:bodyPr/>
          <a:lstStyle/>
          <a:p>
            <a:r>
              <a:rPr lang="zh-TW" altLang="en-US" dirty="0"/>
              <a:t>求主賜智慧、勇氣與喜樂，並打開福音大門使許多兒童能在聖誕節聽見福音。</a:t>
            </a:r>
          </a:p>
          <a:p>
            <a:endParaRPr lang="zh-TW" altLang="en-US" dirty="0"/>
          </a:p>
          <a:p>
            <a:r>
              <a:rPr lang="zh-TW" altLang="en-US" dirty="0"/>
              <a:t> 為有更多同工禱告，使事工能擴展至全國。</a:t>
            </a:r>
          </a:p>
        </p:txBody>
      </p:sp>
    </p:spTree>
    <p:extLst>
      <p:ext uri="{BB962C8B-B14F-4D97-AF65-F5344CB8AC3E}">
        <p14:creationId xmlns:p14="http://schemas.microsoft.com/office/powerpoint/2010/main" val="2018816169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9E0153-DD50-F743-AA25-C2420C0A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892939"/>
            <a:ext cx="8976360" cy="1353906"/>
          </a:xfrm>
        </p:spPr>
        <p:txBody>
          <a:bodyPr>
            <a:noAutofit/>
          </a:bodyPr>
          <a:lstStyle/>
          <a:p>
            <a:r>
              <a:rPr lang="zh-TW" altLang="en-US" sz="4000" b="1" dirty="0"/>
              <a:t>瑞士： 司提反．章伯斯</a:t>
            </a:r>
            <a:r>
              <a:rPr lang="en-US" altLang="zh-TW" sz="4000" b="1" dirty="0"/>
              <a:t>&amp;</a:t>
            </a:r>
            <a:r>
              <a:rPr lang="zh-TW" altLang="en-US" sz="4000" b="1" dirty="0"/>
              <a:t>丹紐拉．艾倫史派奇</a:t>
            </a:r>
            <a:r>
              <a:rPr lang="en-US" altLang="zh-TW" sz="4000" b="1" dirty="0"/>
              <a:t>(</a:t>
            </a:r>
            <a:r>
              <a:rPr lang="en" altLang="zh-TW" sz="4000" b="1" dirty="0"/>
              <a:t>Stephen Chambers and Daniela</a:t>
            </a:r>
            <a:r>
              <a:rPr lang="zh-TW" altLang="en-US" sz="4000" b="1" dirty="0"/>
              <a:t> </a:t>
            </a:r>
            <a:r>
              <a:rPr lang="en" altLang="zh-TW" sz="4000" b="1" dirty="0"/>
              <a:t>Allenspach)</a:t>
            </a:r>
            <a:br>
              <a:rPr lang="en" altLang="zh-TW" sz="4000" b="1" dirty="0"/>
            </a:br>
            <a:endParaRPr lang="en" altLang="zh-TW" sz="4000" b="1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AF0706-7542-DB45-8349-AC654636F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153" y="2653552"/>
            <a:ext cx="809064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為新網站獻上讚美，求主使其產生影響力。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 感謝主 </a:t>
            </a:r>
            <a:r>
              <a:rPr lang="en-US" altLang="zh-TW" dirty="0"/>
              <a:t>75 </a:t>
            </a:r>
            <a:r>
              <a:rPr lang="zh-TW" altLang="en-US" dirty="0"/>
              <a:t>週年會議順利舉行。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 求主呼召新工人加入，使我們能直接服事兒童。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為丹紐拉</a:t>
            </a:r>
            <a:r>
              <a:rPr lang="en-US" altLang="zh-TW" dirty="0"/>
              <a:t>( </a:t>
            </a:r>
            <a:r>
              <a:rPr lang="en" altLang="zh-TW" dirty="0"/>
              <a:t>Daniela )</a:t>
            </a:r>
            <a:r>
              <a:rPr lang="zh-TW" altLang="en-US" dirty="0"/>
              <a:t>在辦公室的日常事奉禱告。</a:t>
            </a:r>
          </a:p>
        </p:txBody>
      </p:sp>
    </p:spTree>
    <p:extLst>
      <p:ext uri="{BB962C8B-B14F-4D97-AF65-F5344CB8AC3E}">
        <p14:creationId xmlns:p14="http://schemas.microsoft.com/office/powerpoint/2010/main" val="634370449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0C2D18-57AE-024A-A8E6-C9CF9B41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464" y="434340"/>
            <a:ext cx="8381997" cy="1410895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中南歐區域主任：</a:t>
            </a:r>
            <a:br>
              <a:rPr lang="zh-TW" altLang="en-US" sz="4000" b="1" dirty="0"/>
            </a:br>
            <a:r>
              <a:rPr lang="zh-TW" altLang="en-US" sz="4000" b="1" dirty="0"/>
              <a:t>達科．艾達麥克</a:t>
            </a:r>
            <a:r>
              <a:rPr lang="en-US" altLang="zh-TW" sz="4000" b="1" dirty="0"/>
              <a:t>(</a:t>
            </a:r>
            <a:r>
              <a:rPr lang="en" altLang="zh-TW" sz="4000" b="1" dirty="0"/>
              <a:t>Darko Adamek)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78C68F-F70B-904B-9E9A-94FC683FC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657" y="2506662"/>
            <a:ext cx="7965141" cy="4351338"/>
          </a:xfrm>
        </p:spPr>
        <p:txBody>
          <a:bodyPr/>
          <a:lstStyle/>
          <a:p>
            <a:r>
              <a:rPr lang="zh-TW" altLang="en-US" dirty="0"/>
              <a:t> 為各國興起國家總幹事帶領事工禱告。</a:t>
            </a:r>
          </a:p>
        </p:txBody>
      </p:sp>
    </p:spTree>
    <p:extLst>
      <p:ext uri="{BB962C8B-B14F-4D97-AF65-F5344CB8AC3E}">
        <p14:creationId xmlns:p14="http://schemas.microsoft.com/office/powerpoint/2010/main" val="3773552234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C67080-6F6F-4145-BBC6-6AD339B2C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42" y="506792"/>
            <a:ext cx="8090647" cy="1325563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阿爾巴尼亞： 盧卡．瑟瑪</a:t>
            </a:r>
            <a:br>
              <a:rPr lang="en-US" altLang="zh-TW" sz="4000" b="1" dirty="0"/>
            </a:br>
            <a:r>
              <a:rPr lang="en-US" altLang="zh-TW" sz="4000" b="1" dirty="0"/>
              <a:t>(</a:t>
            </a:r>
            <a:r>
              <a:rPr lang="en" altLang="zh-TW" sz="4000" b="1" dirty="0"/>
              <a:t>Luka Sema)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D99E12C-9BB8-064A-B6ED-66FFCD5CC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152" y="2340780"/>
            <a:ext cx="8090647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/>
              <a:t>為聖誕外展事工禱告，我們將與超過 </a:t>
            </a:r>
            <a:r>
              <a:rPr lang="en-US" altLang="zh-TW" dirty="0"/>
              <a:t>100 </a:t>
            </a:r>
            <a:r>
              <a:rPr lang="zh-TW" altLang="en-US" dirty="0"/>
              <a:t>間教會合作舉辦</a:t>
            </a:r>
            <a:r>
              <a:rPr lang="en-US" altLang="zh-TW" dirty="0"/>
              <a:t>CPC(</a:t>
            </a:r>
            <a:r>
              <a:rPr lang="zh-TW" altLang="en-US" dirty="0"/>
              <a:t>聖誕節慶祝會</a:t>
            </a:r>
            <a:r>
              <a:rPr lang="en-US" altLang="zh-TW" dirty="0"/>
              <a:t>)</a:t>
            </a:r>
            <a:r>
              <a:rPr lang="zh-TW" altLang="en-US" dirty="0"/>
              <a:t>的方式來接觸兒童。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25540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F4C4CC-4D46-D84D-B9EE-5E3C493FE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108" y="519671"/>
            <a:ext cx="8005689" cy="1325563"/>
          </a:xfrm>
        </p:spPr>
        <p:txBody>
          <a:bodyPr/>
          <a:lstStyle/>
          <a:p>
            <a:r>
              <a:rPr lang="zh-TW" altLang="en-US" sz="4000" b="1" dirty="0">
                <a:latin typeface="+mj-ea"/>
              </a:rPr>
              <a:t>歐洲夥伴事工 </a:t>
            </a:r>
            <a:r>
              <a:rPr lang="en-US" altLang="zh-TW" sz="4000" b="1" dirty="0">
                <a:latin typeface="+mj-ea"/>
              </a:rPr>
              <a:t>:</a:t>
            </a:r>
            <a:r>
              <a:rPr lang="zh-TW" altLang="en-US" sz="4000" b="1" dirty="0">
                <a:latin typeface="+mj-ea"/>
              </a:rPr>
              <a:t> </a:t>
            </a:r>
            <a:br>
              <a:rPr lang="en-US" altLang="zh-TW" sz="4000" b="1" dirty="0">
                <a:latin typeface="+mj-ea"/>
              </a:rPr>
            </a:br>
            <a:r>
              <a:rPr lang="zh-TW" altLang="en-US" sz="4000" b="1" dirty="0">
                <a:latin typeface="+mj-ea"/>
              </a:rPr>
              <a:t>克萊兒．貝恩</a:t>
            </a:r>
            <a:r>
              <a:rPr lang="en-US" altLang="zh-TW" sz="4000" b="1" dirty="0">
                <a:latin typeface="+mj-ea"/>
              </a:rPr>
              <a:t>(Claire Bain)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5D37C15-4C2F-EE47-9A1E-059FC43D9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8109" y="2506662"/>
            <a:ext cx="8005689" cy="4351338"/>
          </a:xfrm>
        </p:spPr>
        <p:txBody>
          <a:bodyPr/>
          <a:lstStyle/>
          <a:p>
            <a:r>
              <a:rPr lang="zh-TW" altLang="en-US" dirty="0"/>
              <a:t>求神興起新一代愛主的信徒，樂意為歐洲兒童聽見福音而奉獻。</a:t>
            </a:r>
          </a:p>
        </p:txBody>
      </p:sp>
    </p:spTree>
    <p:extLst>
      <p:ext uri="{BB962C8B-B14F-4D97-AF65-F5344CB8AC3E}">
        <p14:creationId xmlns:p14="http://schemas.microsoft.com/office/powerpoint/2010/main" val="1500546538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5642EB-3E67-CB4E-B57D-FD819BC8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1" y="480060"/>
            <a:ext cx="8244838" cy="1481085"/>
          </a:xfrm>
        </p:spPr>
        <p:txBody>
          <a:bodyPr>
            <a:noAutofit/>
          </a:bodyPr>
          <a:lstStyle/>
          <a:p>
            <a:r>
              <a:rPr lang="zh-TW" altLang="en-US" sz="4000" b="1" dirty="0"/>
              <a:t>波士尼亞與赫塞哥維納（</a:t>
            </a:r>
            <a:r>
              <a:rPr lang="en" altLang="zh-TW" sz="4000" b="1" dirty="0"/>
              <a:t>Bosnia-Herzegovina</a:t>
            </a:r>
            <a:r>
              <a:rPr lang="zh-TW" altLang="en" sz="4000" b="1" dirty="0"/>
              <a:t>）：</a:t>
            </a:r>
            <a:r>
              <a:rPr lang="zh-TW" altLang="en-US" sz="4000" b="1" dirty="0"/>
              <a:t>達科．艾達麥克 </a:t>
            </a:r>
            <a:r>
              <a:rPr lang="en-US" altLang="zh-TW" sz="4000" b="1" dirty="0"/>
              <a:t>(</a:t>
            </a:r>
            <a:r>
              <a:rPr lang="en" altLang="zh-TW" sz="4000" b="1" dirty="0"/>
              <a:t>Darko Adamek)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A62D876-B179-7947-A350-BE893525E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40" y="2805241"/>
            <a:ext cx="8036859" cy="4351338"/>
          </a:xfrm>
        </p:spPr>
        <p:txBody>
          <a:bodyPr/>
          <a:lstStyle/>
          <a:p>
            <a:r>
              <a:rPr lang="zh-TW" altLang="en-US" dirty="0"/>
              <a:t>為我們極需的同工與義工禱告，求主感動那些願意服事兒童並傳揚福音的人。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8882522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EA2CC-938C-DB47-B304-6DFD50CA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576" y="506793"/>
            <a:ext cx="8198224" cy="1325563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克羅埃西亞： 達科．艾達麥克 </a:t>
            </a:r>
            <a:r>
              <a:rPr lang="en-US" altLang="zh-TW" sz="4000" b="1" dirty="0"/>
              <a:t>(</a:t>
            </a:r>
            <a:r>
              <a:rPr lang="en" altLang="zh-TW" sz="4000" b="1" dirty="0"/>
              <a:t>Darko Adamek)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DA791D-F90D-304E-B812-EB9BC74D0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5576" y="2327901"/>
            <a:ext cx="8198224" cy="4351338"/>
          </a:xfrm>
        </p:spPr>
        <p:txBody>
          <a:bodyPr/>
          <a:lstStyle/>
          <a:p>
            <a:r>
              <a:rPr lang="zh-TW" altLang="en-US" dirty="0"/>
              <a:t>為新同工與一對將擔任國家領袖的已婚夫婦禱告。</a:t>
            </a:r>
          </a:p>
        </p:txBody>
      </p:sp>
    </p:spTree>
    <p:extLst>
      <p:ext uri="{BB962C8B-B14F-4D97-AF65-F5344CB8AC3E}">
        <p14:creationId xmlns:p14="http://schemas.microsoft.com/office/powerpoint/2010/main" val="2494505183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EFF6EE-EE16-5A4C-B41D-1C2A0B75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39" y="571187"/>
            <a:ext cx="7983071" cy="1325563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科索沃： 達科．艾達麥克 </a:t>
            </a:r>
            <a:br>
              <a:rPr lang="en-US" altLang="zh-TW" sz="4000" b="1" dirty="0"/>
            </a:br>
            <a:r>
              <a:rPr lang="en-US" altLang="zh-TW" sz="4000" b="1" dirty="0"/>
              <a:t>(</a:t>
            </a:r>
            <a:r>
              <a:rPr lang="en" altLang="zh-TW" sz="4000" b="1" dirty="0"/>
              <a:t>Darko Adamek)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C7D8067-E315-F745-8494-728A7D9B2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0728" y="2506662"/>
            <a:ext cx="7983071" cy="4351338"/>
          </a:xfrm>
        </p:spPr>
        <p:txBody>
          <a:bodyPr/>
          <a:lstStyle/>
          <a:p>
            <a:r>
              <a:rPr lang="zh-TW" altLang="en-US" dirty="0"/>
              <a:t>為學校與村莊的門得以敞開禱告，為本地同工有力量與異象，向兒童分享福音。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2223133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9D4D58-18DF-9846-9CDD-C19DD946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24" y="421157"/>
            <a:ext cx="8108576" cy="1325563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蒙特內哥羅： 達科．艾達麥克 </a:t>
            </a:r>
            <a:r>
              <a:rPr lang="en-US" altLang="zh-TW" sz="4000" b="1" dirty="0"/>
              <a:t>(</a:t>
            </a:r>
            <a:r>
              <a:rPr lang="en" altLang="zh-TW" sz="4000" b="1" dirty="0"/>
              <a:t>Darko Adamek)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BDBBDD-0FF7-5043-87F4-415B34D5F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5224" y="2506662"/>
            <a:ext cx="8108576" cy="4351338"/>
          </a:xfrm>
        </p:spPr>
        <p:txBody>
          <a:bodyPr/>
          <a:lstStyle/>
          <a:p>
            <a:r>
              <a:rPr lang="zh-TW" altLang="en-US" dirty="0"/>
              <a:t>求興起年輕領袖；並在已式微之地重建青少年聚會。</a:t>
            </a:r>
          </a:p>
        </p:txBody>
      </p:sp>
    </p:spTree>
    <p:extLst>
      <p:ext uri="{BB962C8B-B14F-4D97-AF65-F5344CB8AC3E}">
        <p14:creationId xmlns:p14="http://schemas.microsoft.com/office/powerpoint/2010/main" val="150285882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02D054-6E27-0549-833C-FA9E0B3B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152" y="365125"/>
            <a:ext cx="8090647" cy="1325563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北馬其頓： 帕弗．柯斯塔提諾夫</a:t>
            </a:r>
            <a:r>
              <a:rPr lang="en-US" altLang="zh-TW" sz="4000" b="1" dirty="0"/>
              <a:t>(</a:t>
            </a:r>
            <a:r>
              <a:rPr lang="en" altLang="zh-TW" sz="4000" b="1" dirty="0"/>
              <a:t>Pavle Kostadinov)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F384CD0-B026-AA47-8414-C219A87AE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152" y="2357470"/>
            <a:ext cx="8090647" cy="4351338"/>
          </a:xfrm>
        </p:spPr>
        <p:txBody>
          <a:bodyPr/>
          <a:lstStyle/>
          <a:p>
            <a:r>
              <a:rPr lang="zh-TW" altLang="en-US" dirty="0"/>
              <a:t>事工面臨重大挑戰與機會；求神賜下引導、智慧與力量。</a:t>
            </a:r>
          </a:p>
        </p:txBody>
      </p:sp>
    </p:spTree>
    <p:extLst>
      <p:ext uri="{BB962C8B-B14F-4D97-AF65-F5344CB8AC3E}">
        <p14:creationId xmlns:p14="http://schemas.microsoft.com/office/powerpoint/2010/main" val="3133568982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E4B9E8-32E8-1D41-B87E-E12A8C0EE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068" y="558308"/>
            <a:ext cx="8323729" cy="1325563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塞爾維亞： 達科．艾達麥克 </a:t>
            </a:r>
            <a:r>
              <a:rPr lang="en-US" altLang="zh-TW" sz="4000" b="1" dirty="0"/>
              <a:t>(</a:t>
            </a:r>
            <a:r>
              <a:rPr lang="en" altLang="zh-TW" sz="4000" b="1" dirty="0"/>
              <a:t>Darko Adamek)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2D09E3E-9EDC-5E43-BC21-580EBE961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0069" y="2506662"/>
            <a:ext cx="8323729" cy="4351338"/>
          </a:xfrm>
        </p:spPr>
        <p:txBody>
          <a:bodyPr/>
          <a:lstStyle/>
          <a:p>
            <a:r>
              <a:rPr lang="zh-TW" altLang="en-US" dirty="0"/>
              <a:t> 為每一位聽見福音的兒童感謝主。</a:t>
            </a:r>
          </a:p>
        </p:txBody>
      </p:sp>
    </p:spTree>
    <p:extLst>
      <p:ext uri="{BB962C8B-B14F-4D97-AF65-F5344CB8AC3E}">
        <p14:creationId xmlns:p14="http://schemas.microsoft.com/office/powerpoint/2010/main" val="215847353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1FC51-E433-4D7E-65DF-C2E0E7BCB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BF05EB-62A3-F7A5-B991-FCA5AACB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108" y="519671"/>
            <a:ext cx="8005689" cy="132556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+mj-ea"/>
              </a:rPr>
              <a:t>交流部主任：</a:t>
            </a:r>
            <a:br>
              <a:rPr lang="en-US" altLang="zh-TW" sz="4000" b="1" dirty="0">
                <a:latin typeface="+mj-ea"/>
              </a:rPr>
            </a:br>
            <a:r>
              <a:rPr lang="zh-TW" altLang="en-US" sz="4000" b="1" dirty="0">
                <a:latin typeface="+mj-ea"/>
              </a:rPr>
              <a:t>克萊爾</a:t>
            </a:r>
            <a:r>
              <a:rPr lang="en-US" altLang="zh-TW" sz="4000" b="1" dirty="0">
                <a:latin typeface="+mj-ea"/>
              </a:rPr>
              <a:t>·</a:t>
            </a:r>
            <a:r>
              <a:rPr lang="zh-TW" altLang="en-US" sz="4000" b="1" dirty="0">
                <a:latin typeface="+mj-ea"/>
              </a:rPr>
              <a:t>貝恩</a:t>
            </a:r>
            <a:r>
              <a:rPr lang="en-US" altLang="zh-TW" sz="4000" b="1" dirty="0">
                <a:latin typeface="+mj-ea"/>
              </a:rPr>
              <a:t>(Claire Bain)</a:t>
            </a:r>
            <a:endParaRPr lang="en-US" altLang="zh-TW" sz="3200" b="1" dirty="0">
              <a:latin typeface="+mj-ea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01BAB97-91FC-E787-6531-FF8E3B57C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8109" y="2506662"/>
            <a:ext cx="8005689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+mj-ea"/>
              </a:rPr>
              <a:t>求神使用我們的聖誕節社群媒體活動，激勵更多志工、禱告夥伴和支持者，將福音傳給更多孩子。</a:t>
            </a:r>
            <a:br>
              <a:rPr lang="en-US" altLang="zh-TW" b="1" dirty="0">
                <a:latin typeface="+mj-ea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642462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BBD92-E6B6-D9EF-33B6-D06B0BDCB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8D451A-8B0C-2128-BB36-BB38ADBB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657" y="642869"/>
            <a:ext cx="7965141" cy="157381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TW" altLang="en-US" sz="4000" b="1" dirty="0">
                <a:latin typeface="+mn-ea"/>
                <a:ea typeface="+mn-ea"/>
              </a:rPr>
              <a:t>中歐協調員區長 </a:t>
            </a:r>
            <a:r>
              <a:rPr lang="en-US" altLang="zh-TW" sz="4000" b="1" dirty="0">
                <a:latin typeface="+mn-ea"/>
                <a:ea typeface="+mn-ea"/>
              </a:rPr>
              <a:t>:</a:t>
            </a:r>
            <a:br>
              <a:rPr lang="en-US" altLang="zh-TW" sz="4000" b="1" dirty="0">
                <a:solidFill>
                  <a:srgbClr val="2F5496"/>
                </a:solidFill>
                <a:latin typeface="+mn-ea"/>
                <a:ea typeface="+mn-ea"/>
              </a:rPr>
            </a:br>
            <a:r>
              <a:rPr lang="zh-TW" altLang="en-US" b="1" dirty="0"/>
              <a:t> </a:t>
            </a:r>
            <a:r>
              <a:rPr lang="zh-TW" altLang="en-US" b="1" dirty="0">
                <a:latin typeface="+mn-ea"/>
                <a:ea typeface="+mn-ea"/>
              </a:rPr>
              <a:t>葛莉娜．克拉特</a:t>
            </a:r>
            <a:r>
              <a:rPr lang="en-US" altLang="zh-TW" b="1" dirty="0">
                <a:latin typeface="+mn-ea"/>
                <a:ea typeface="+mn-ea"/>
              </a:rPr>
              <a:t>(</a:t>
            </a:r>
            <a:r>
              <a:rPr lang="en" altLang="zh-TW" b="1" dirty="0">
                <a:latin typeface="+mn-ea"/>
                <a:ea typeface="+mn-ea"/>
              </a:rPr>
              <a:t>Galina Klatt)</a:t>
            </a:r>
            <a:br>
              <a:rPr lang="en" altLang="zh-TW" b="1" dirty="0"/>
            </a:br>
            <a:endParaRPr lang="en-US" altLang="zh-TW" sz="3600" b="1" dirty="0">
              <a:solidFill>
                <a:srgbClr val="2F549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ABCE43D-5F38-F96A-0453-992313B52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658" y="2701389"/>
            <a:ext cx="7965141" cy="4351338"/>
          </a:xfrm>
        </p:spPr>
        <p:txBody>
          <a:bodyPr/>
          <a:lstStyle/>
          <a:p>
            <a:r>
              <a:rPr lang="zh-TW" altLang="en-US" dirty="0"/>
              <a:t>感謝主，今年有來自 </a:t>
            </a:r>
            <a:r>
              <a:rPr lang="en-US" altLang="zh-TW" dirty="0"/>
              <a:t>16 </a:t>
            </a:r>
            <a:r>
              <a:rPr lang="zh-TW" altLang="en-US" dirty="0"/>
              <a:t>國的 </a:t>
            </a:r>
            <a:r>
              <a:rPr lang="en-US" altLang="zh-TW" dirty="0"/>
              <a:t>49 </a:t>
            </a:r>
            <a:r>
              <a:rPr lang="zh-TW" altLang="en-US" dirty="0"/>
              <a:t>位學生參加</a:t>
            </a:r>
            <a:r>
              <a:rPr lang="en-US" altLang="zh-TW" dirty="0"/>
              <a:t>CMI(</a:t>
            </a:r>
            <a:r>
              <a:rPr lang="zh-TW" altLang="en-US" dirty="0"/>
              <a:t>兒童事工學院</a:t>
            </a:r>
            <a:r>
              <a:rPr lang="en-US" altLang="zh-TW" dirty="0"/>
              <a:t>)</a:t>
            </a:r>
            <a:r>
              <a:rPr lang="zh-TW" altLang="en-US" dirty="0"/>
              <a:t>課程，其中</a:t>
            </a:r>
            <a:r>
              <a:rPr lang="en-US" altLang="zh-TW" dirty="0"/>
              <a:t>32 </a:t>
            </a:r>
            <a:r>
              <a:rPr lang="zh-TW" altLang="en-US" dirty="0"/>
              <a:t>位完成 </a:t>
            </a:r>
            <a:r>
              <a:rPr lang="en-US" altLang="zh-TW" dirty="0"/>
              <a:t>12 </a:t>
            </a:r>
            <a:r>
              <a:rPr lang="zh-TW" altLang="en-US" dirty="0"/>
              <a:t>週  課程，</a:t>
            </a:r>
            <a:r>
              <a:rPr lang="en-US" altLang="zh-TW" dirty="0"/>
              <a:t>17 </a:t>
            </a:r>
            <a:r>
              <a:rPr lang="zh-TW" altLang="en-US" dirty="0"/>
              <a:t>位完成前 </a:t>
            </a:r>
            <a:r>
              <a:rPr lang="en-US" altLang="zh-TW" dirty="0"/>
              <a:t>6 </a:t>
            </a:r>
            <a:r>
              <a:rPr lang="zh-TW" altLang="en-US" dirty="0"/>
              <a:t>週課程。</a:t>
            </a:r>
          </a:p>
          <a:p>
            <a:pPr>
              <a:lnSpc>
                <a:spcPts val="500"/>
              </a:lnSpc>
            </a:pPr>
            <a:endParaRPr lang="zh-TW" altLang="en-US" dirty="0"/>
          </a:p>
          <a:p>
            <a:r>
              <a:rPr lang="zh-TW" altLang="en-US" dirty="0"/>
              <a:t>求莊稼的主差遣更多工人。</a:t>
            </a:r>
          </a:p>
        </p:txBody>
      </p:sp>
    </p:spTree>
    <p:extLst>
      <p:ext uri="{BB962C8B-B14F-4D97-AF65-F5344CB8AC3E}">
        <p14:creationId xmlns:p14="http://schemas.microsoft.com/office/powerpoint/2010/main" val="89298481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8E570-79C0-EF46-8044-20CE54E7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657" y="642869"/>
            <a:ext cx="7965141" cy="15738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4000" b="1" dirty="0">
                <a:latin typeface="+mn-ea"/>
                <a:ea typeface="+mn-ea"/>
              </a:rPr>
              <a:t>多媒體事工 </a:t>
            </a:r>
            <a:r>
              <a:rPr lang="en-US" altLang="zh-TW" sz="4000" b="1" dirty="0">
                <a:latin typeface="+mn-ea"/>
                <a:ea typeface="+mn-ea"/>
              </a:rPr>
              <a:t>:</a:t>
            </a:r>
            <a:br>
              <a:rPr lang="en-US" altLang="zh-TW" sz="4000" b="1" dirty="0">
                <a:solidFill>
                  <a:srgbClr val="2F5496"/>
                </a:solidFill>
                <a:latin typeface="+mn-ea"/>
                <a:ea typeface="+mn-ea"/>
              </a:rPr>
            </a:br>
            <a:r>
              <a:rPr lang="zh-TW" altLang="en-US" b="1" dirty="0"/>
              <a:t> </a:t>
            </a:r>
            <a:r>
              <a:rPr lang="zh-TW" altLang="en-US" sz="4000" b="1" dirty="0">
                <a:latin typeface="+mn-ea"/>
              </a:rPr>
              <a:t>博格丹</a:t>
            </a:r>
            <a:r>
              <a:rPr lang="en-US" altLang="zh-TW" sz="4000" b="1" dirty="0">
                <a:latin typeface="+mn-ea"/>
              </a:rPr>
              <a:t>·</a:t>
            </a:r>
            <a:r>
              <a:rPr lang="zh-TW" altLang="en-US" sz="4000" b="1" dirty="0">
                <a:latin typeface="+mn-ea"/>
              </a:rPr>
              <a:t>巴薩拉</a:t>
            </a:r>
            <a:r>
              <a:rPr lang="en-US" altLang="zh-TW" sz="4000" b="1" dirty="0">
                <a:latin typeface="+mn-ea"/>
              </a:rPr>
              <a:t>(</a:t>
            </a:r>
            <a:r>
              <a:rPr lang="en-US" altLang="zh-TW" sz="4000" b="1" dirty="0">
                <a:latin typeface="+mn-ea"/>
                <a:ea typeface="+mn-ea"/>
              </a:rPr>
              <a:t>Bogdan </a:t>
            </a:r>
            <a:r>
              <a:rPr lang="en-US" altLang="zh-TW" sz="4000" b="1" dirty="0" err="1">
                <a:latin typeface="+mn-ea"/>
                <a:ea typeface="+mn-ea"/>
              </a:rPr>
              <a:t>Bassara</a:t>
            </a:r>
            <a:r>
              <a:rPr lang="en-US" altLang="zh-TW" sz="4000" b="1" dirty="0">
                <a:latin typeface="+mn-ea"/>
                <a:ea typeface="+mn-ea"/>
              </a:rPr>
              <a:t>)</a:t>
            </a:r>
            <a:endParaRPr lang="en-US" altLang="zh-TW" sz="4000" b="1" dirty="0">
              <a:solidFill>
                <a:srgbClr val="2F549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A200EE-E85C-9043-B2F1-2774C4AE1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8658" y="2701389"/>
            <a:ext cx="7965141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/>
              <a:t>讚美主，</a:t>
            </a:r>
            <a:r>
              <a:rPr lang="en-US" altLang="zh-TW" dirty="0"/>
              <a:t>GNC(</a:t>
            </a:r>
            <a:r>
              <a:rPr lang="zh-TW" altLang="en-US" dirty="0"/>
              <a:t>喜樂團</a:t>
            </a:r>
            <a:r>
              <a:rPr lang="en-US" altLang="zh-TW" dirty="0"/>
              <a:t>)</a:t>
            </a:r>
            <a:r>
              <a:rPr lang="zh-TW" altLang="en-US" dirty="0"/>
              <a:t>的全部課程和其重要部分已被翻譯成 </a:t>
            </a:r>
            <a:r>
              <a:rPr lang="en-US" altLang="zh-TW" dirty="0"/>
              <a:t>32 </a:t>
            </a:r>
            <a:r>
              <a:rPr lang="zh-TW" altLang="en-US" dirty="0"/>
              <a:t>種語言，並被主日學教師廣泛使用。</a:t>
            </a:r>
          </a:p>
        </p:txBody>
      </p:sp>
    </p:spTree>
    <p:extLst>
      <p:ext uri="{BB962C8B-B14F-4D97-AF65-F5344CB8AC3E}">
        <p14:creationId xmlns:p14="http://schemas.microsoft.com/office/powerpoint/2010/main" val="114589231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913E17-2D47-DD4B-B535-2FA2D5BF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737" y="635620"/>
            <a:ext cx="8276063" cy="1010371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+mj-ea"/>
              </a:rPr>
              <a:t>數位</a:t>
            </a:r>
            <a:r>
              <a:rPr lang="en-US" altLang="zh-TW" sz="3200" b="1" dirty="0">
                <a:latin typeface="+mj-ea"/>
              </a:rPr>
              <a:t>/</a:t>
            </a:r>
            <a:r>
              <a:rPr lang="zh-TW" altLang="en-US" sz="3200" b="1" dirty="0">
                <a:latin typeface="+mj-ea"/>
              </a:rPr>
              <a:t>資訊科技部門：</a:t>
            </a:r>
            <a:br>
              <a:rPr lang="en-US" altLang="zh-TW" sz="3200" b="1" dirty="0">
                <a:latin typeface="+mj-ea"/>
              </a:rPr>
            </a:br>
            <a:r>
              <a:rPr lang="zh-TW" altLang="en-US" sz="3200" b="1" dirty="0">
                <a:latin typeface="+mj-ea"/>
              </a:rPr>
              <a:t>維利簡．</a:t>
            </a:r>
            <a:r>
              <a:rPr lang="zh-TW" altLang="en-US" sz="3200" b="1" dirty="0"/>
              <a:t>維倫提尼</a:t>
            </a:r>
            <a:r>
              <a:rPr lang="en-US" altLang="zh-TW" sz="3200" b="1" dirty="0"/>
              <a:t>(</a:t>
            </a:r>
            <a:r>
              <a:rPr lang="en" altLang="zh-TW" sz="3200" b="1" dirty="0"/>
              <a:t>Vilijam Valentini)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C547F2-50D9-694A-BEDA-9863E6E75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2702" y="2442116"/>
            <a:ext cx="8131098" cy="40954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/>
              <a:t>感謝主，許多兒童因</a:t>
            </a:r>
            <a:r>
              <a:rPr lang="en-US" altLang="zh-TW" dirty="0"/>
              <a:t>digital ministry(</a:t>
            </a:r>
            <a:r>
              <a:rPr lang="zh-TW" altLang="en-US" dirty="0"/>
              <a:t>數位事工</a:t>
            </a:r>
            <a:r>
              <a:rPr lang="en-US" altLang="zh-TW" dirty="0"/>
              <a:t>)</a:t>
            </a:r>
            <a:r>
              <a:rPr lang="zh-TW" altLang="en-US" dirty="0"/>
              <a:t>生命有所改變。求神賜智慧，發展更有效的線上工具，使更多兒童能接觸福音。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0602206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2285</Words>
  <Application>Microsoft Office PowerPoint</Application>
  <PresentationFormat>寬螢幕</PresentationFormat>
  <Paragraphs>162</Paragraphs>
  <Slides>55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8" baseType="lpstr">
      <vt:lpstr>Avenir Next Condensed Demi Bold</vt:lpstr>
      <vt:lpstr>Heiti SC Medium</vt:lpstr>
      <vt:lpstr>Lantinghei SC Demibold</vt:lpstr>
      <vt:lpstr>Microsoft JhengHei</vt:lpstr>
      <vt:lpstr>方正彩雲</vt:lpstr>
      <vt:lpstr>華康中黑體(P)</vt:lpstr>
      <vt:lpstr>Arial</vt:lpstr>
      <vt:lpstr>Arimo Bold</vt:lpstr>
      <vt:lpstr>Calibri</vt:lpstr>
      <vt:lpstr>Calibri Light</vt:lpstr>
      <vt:lpstr>Helvetica</vt:lpstr>
      <vt:lpstr>Noto Sans</vt:lpstr>
      <vt:lpstr>Office 佈景主題</vt:lpstr>
      <vt:lpstr>PowerPoint 簡報</vt:lpstr>
      <vt:lpstr>PowerPoint 簡報</vt:lpstr>
      <vt:lpstr>歐洲區 </vt:lpstr>
      <vt:lpstr>區長 : 尤利安&amp;安卡．曼格拉裘  (Iulian and Anca Mangalagiu )</vt:lpstr>
      <vt:lpstr>歐洲夥伴事工 :  克萊兒．貝恩(Claire Bain)</vt:lpstr>
      <vt:lpstr>交流部主任： 克萊爾·貝恩(Claire Bain)</vt:lpstr>
      <vt:lpstr>中歐協調員區長 :  葛莉娜．克拉特(Galina Klatt) </vt:lpstr>
      <vt:lpstr>多媒體事工 :  博格丹·巴薩拉(Bogdan Bassara)</vt:lpstr>
      <vt:lpstr>數位/資訊科技部門： 維利簡．維倫提尼(Vilijam Valentini)</vt:lpstr>
      <vt:lpstr> 東歐區域主任: 艾格&amp;維多莉亞．德拉格諾夫( Igor &amp; Victoria Dragunov)</vt:lpstr>
      <vt:lpstr>亞美尼亞： 特蘭尼克．巴傑米安(Terenik Barjamian)</vt:lpstr>
      <vt:lpstr>白俄羅斯： 弗拉迪米爾&amp;波莉娜．格拉茲德 (Vladimir &amp; Polina Gruzd) </vt:lpstr>
      <vt:lpstr>喬治亞： 艾利克西．貝蘭柯(Aleksey Belenko)</vt:lpstr>
      <vt:lpstr>烏克蘭： 艾格．德拉格諾夫 ( Igor Dragunov) </vt:lpstr>
      <vt:lpstr>敏感國家 1</vt:lpstr>
      <vt:lpstr>敏感國家2</vt:lpstr>
      <vt:lpstr>敏感國家3</vt:lpstr>
      <vt:lpstr>敏感國家4</vt:lpstr>
      <vt:lpstr>敏感國家5</vt:lpstr>
      <vt:lpstr>敏感國家6</vt:lpstr>
      <vt:lpstr>西南歐區域主任：  安德烈．麥克穆倫(Andrew McMullen)</vt:lpstr>
      <vt:lpstr>賽普勒斯： 安德烈．麥克穆倫(Andrew McMullen) </vt:lpstr>
      <vt:lpstr> 英國： 安德烈．麥克穆倫 (Andrew McMullen) </vt:lpstr>
      <vt:lpstr>法國： 柯琳．拉蘭德 (Corinne Ruhland)</vt:lpstr>
      <vt:lpstr>義大利： 安德烈．麥克穆倫(Andrew McMullen)</vt:lpstr>
      <vt:lpstr>愛爾蘭： 大衛．科溫 (David Cowan )</vt:lpstr>
      <vt:lpstr>西班牙：荷西．賈西亞．柯斯塔(Jose Garcia Costa)</vt:lpstr>
      <vt:lpstr>葡萄牙： 米格爾．蘇沙  (Miguel Sousa)</vt:lpstr>
      <vt:lpstr>荷蘭： 馬可．巴恩(Marco Baan)</vt:lpstr>
      <vt:lpstr>比利時與盧森堡： 安德烈．麥克穆倫(Andrew McMullen)</vt:lpstr>
      <vt:lpstr> 中北歐區域主任：  尤利安．曼格拉裘  (Iulian Mangalagiu ) </vt:lpstr>
      <vt:lpstr>保加利亞： 艾文．史特伊斯夫 (Ivan Stoitsev )  </vt:lpstr>
      <vt:lpstr>捷克共和國： 茲畢西克．斯庫拉(Zbyšek Šikula)</vt:lpstr>
      <vt:lpstr>匈牙利： 蓋伯．法蘭西 (Gábor Ferenci)</vt:lpstr>
      <vt:lpstr>摩爾多瓦共和國： 提歐．恩尼(Teo Ene)</vt:lpstr>
      <vt:lpstr>波蘭： 盧卡斯．格魯辛斯基(Łukasz Gruszczyński)</vt:lpstr>
      <vt:lpstr>羅馬尼亞： 但以理．里昂特(Daniel Leonte )</vt:lpstr>
      <vt:lpstr>斯洛伐克： 米寇．法蘭諾(Michal Frano)</vt:lpstr>
      <vt:lpstr>西北歐區域主任： 司徒反&amp;葛蕾斯．錢伯斯 (Stephen &amp; Grace Chambers)</vt:lpstr>
      <vt:lpstr>愛沙尼亞： 尤勒．卡理克 (Ülle Käärik )</vt:lpstr>
      <vt:lpstr>芬蘭： 坦娜．派維南(Taina Päivinen)</vt:lpstr>
      <vt:lpstr>德國： 奧利弗．克蘭 (Oliver Klein) (地區事工), 湯瑪斯．海爾斯波(國家辦公室) </vt:lpstr>
      <vt:lpstr>拉脫維亞： 印德拉．包曼 (Indra Baumane )</vt:lpstr>
      <vt:lpstr>立陶宛：  麗塔．凱倫加(Rita Karenga)</vt:lpstr>
      <vt:lpstr>挪威：司徒反．錢伯斯(Stephen Chambers)與艾妲．強森(Ida Johnson)</vt:lpstr>
      <vt:lpstr>瑞典： 羅伯特．艾伯格 (Robert Åberg)</vt:lpstr>
      <vt:lpstr>瑞士： 司提反．章伯斯&amp;丹紐拉．艾倫史派奇(Stephen Chambers and Daniela Allenspach) </vt:lpstr>
      <vt:lpstr>中南歐區域主任： 達科．艾達麥克(Darko Adamek)</vt:lpstr>
      <vt:lpstr>阿爾巴尼亞： 盧卡．瑟瑪 (Luka Sema)</vt:lpstr>
      <vt:lpstr>波士尼亞與赫塞哥維納（Bosnia-Herzegovina）：達科．艾達麥克 (Darko Adamek)</vt:lpstr>
      <vt:lpstr>克羅埃西亞： 達科．艾達麥克 (Darko Adamek)</vt:lpstr>
      <vt:lpstr>科索沃： 達科．艾達麥克  (Darko Adamek)</vt:lpstr>
      <vt:lpstr>蒙特內哥羅： 達科．艾達麥克 (Darko Adamek)</vt:lpstr>
      <vt:lpstr>北馬其頓： 帕弗．柯斯塔提諾夫(Pavle Kostadinov)</vt:lpstr>
      <vt:lpstr>塞爾維亞： 達科．艾達麥克 (Darko Adamek)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美珍 林</cp:lastModifiedBy>
  <cp:revision>31</cp:revision>
  <dcterms:created xsi:type="dcterms:W3CDTF">2024-10-18T17:14:35Z</dcterms:created>
  <dcterms:modified xsi:type="dcterms:W3CDTF">2025-11-04T09:42:54Z</dcterms:modified>
</cp:coreProperties>
</file>