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1"/>
  </p:notesMasterIdLst>
  <p:sldIdLst>
    <p:sldId id="507" r:id="rId2"/>
    <p:sldId id="506" r:id="rId3"/>
    <p:sldId id="310" r:id="rId4"/>
    <p:sldId id="311" r:id="rId5"/>
    <p:sldId id="508" r:id="rId6"/>
    <p:sldId id="343" r:id="rId7"/>
    <p:sldId id="342" r:id="rId8"/>
    <p:sldId id="351" r:id="rId9"/>
    <p:sldId id="353" r:id="rId10"/>
    <p:sldId id="352" r:id="rId11"/>
    <p:sldId id="354" r:id="rId12"/>
    <p:sldId id="355" r:id="rId13"/>
    <p:sldId id="314" r:id="rId14"/>
    <p:sldId id="315" r:id="rId15"/>
    <p:sldId id="356" r:id="rId16"/>
    <p:sldId id="357" r:id="rId17"/>
    <p:sldId id="358" r:id="rId18"/>
    <p:sldId id="316" r:id="rId19"/>
    <p:sldId id="317" r:id="rId20"/>
    <p:sldId id="318" r:id="rId21"/>
    <p:sldId id="359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3"/>
    <p:restoredTop sz="95801"/>
  </p:normalViewPr>
  <p:slideViewPr>
    <p:cSldViewPr snapToGrid="0" snapToObjects="1">
      <p:cViewPr varScale="1">
        <p:scale>
          <a:sx n="56" d="100"/>
          <a:sy n="56" d="100"/>
        </p:scale>
        <p:origin x="184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49FAF-790B-1840-85BB-B19B0AADA064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45DC7-D80A-3E46-82B4-2840EBF13CA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453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4D406-6F82-7CD6-1DDF-35269991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A80DD49-B2C0-6F0A-FFF3-46DD144E6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D551A4-CA49-1945-B756-26E138ECA415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D22933-3299-C96D-8C96-678FA94D5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7F362EC-07D0-AB8D-03AE-A1AE80413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9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3D244-4C75-484A-92E8-F922F6A53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BA6B5E8-0078-C146-9D67-C54D44401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C2314-BAE4-7E4C-AA88-D0800C29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C44CA1-CF32-C140-BBCD-06429E85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46ECCD-EFE7-CC4D-BB55-8068A824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531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08A93-2214-824A-BBB2-9D134530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E606F7-272B-D944-8C64-92F1572B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8E76-F496-1D4D-80D5-BFF610A5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1D0EF9-5B24-6D47-8BD6-2518B45D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F4994D-525B-F44B-AA71-AFBB432E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355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51F41DE-D4A1-AC47-8F2F-13700912F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299E59E-C75B-DE48-A2F0-BC05E9C68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5A0E91-DA0C-F747-AF9E-4A70C261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9C449F-1C75-DF4B-B31D-DAB7D9EC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9BB0B-2D50-BC4D-993B-0C5B080F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75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0383F4-47F5-714E-B769-2282C185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578FF0-FAE0-3F4F-BCE6-6AD69F46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4940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4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TW" altLang="en-US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6B5D-1678-7A7E-9E9E-77E3539F1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F1A74F-5188-FC4F-6045-6D25A2B35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1C920-C777-C894-E7B5-50281522D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4101-0A29-4E45-8C32-453576FD7A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39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A67B3-1FF9-0B4E-B6ED-1E025BC1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962A12-D43E-FC4D-BA96-4BA01F9E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B562B5-357D-594A-8CEC-400648EB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B32EC-E3FF-814E-9EDD-3141739A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3D4C49-0F98-8149-AD40-C44A0F2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94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D98FFE-3EA8-5141-8129-CE71B200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0DF769-BA9F-834F-A4B7-812A7E9F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6B1FD8-AEC0-CC48-93ED-1A11CE29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2BC34C-4B54-1E4D-9FC3-88618F1D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FD45EA-3B0E-AD45-96B9-A21420A8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479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A4A3A9-954C-F243-AC2C-213A9563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BBA5DB-04A0-1D47-9BC0-93D17CBA9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5A69D0-ED09-BD46-B0F4-0F2EE30AC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E7259-1FFB-9D4B-9958-C265191A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9A3724-AD03-6849-B3E0-2EA5BFEC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B21B2E-A615-A84D-99D6-87D2629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289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3E914-FEB2-9649-B883-0D355C56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CC132E-96DA-F54A-8646-C9E1F8F4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B1B3F1-0ADA-134F-A4AB-30D9F9C5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4F0E74-C923-1E41-A8D6-E9088C53F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9063A0-061A-7E4A-BB21-075657127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5D9B85-EE0F-A148-9820-D8968611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898585B-2310-9B48-A3E8-F0497B04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F55987-9281-7C4E-A7D9-79575243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692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56471-D643-FD4A-A905-E533F4D8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5F0E16-6BE4-3347-9DB1-F3D5125E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384135-4B16-0841-85C7-E6CAF58E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BA55BD-18F2-F945-9536-C0197C8F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740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1220441-0470-E642-90A0-3B392D03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6607FB9-D9F9-874C-B856-2E1CFD24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2EEF8B-AD9E-5245-BC9C-9A3DFD8F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434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9AB33B-5A0E-B649-B770-D4C6B1D8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5F28D4-77BC-6E41-94DA-9B1BCB6B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38D8D7-87C4-0844-B9F7-741A799D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CF1442-1790-6849-BBAC-3743045C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F9910E-D126-EE42-8640-0CEB4B9B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39CA2A-57D2-0C47-BF91-DC0A6EB3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026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B584C-36CD-8449-85F2-BF27D50F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DCC3A4B-2455-F947-9973-3288B4996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AD2B49-4E6A-994C-9B2A-48C5CDB5C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63B859-9BEB-6E47-A7E5-0865E7D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AF38BC-CBB5-2F46-9B00-7B586642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B4958E-E10A-ED48-80A9-F6E9E8A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59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4B9CF2-3424-F74A-BCD7-70C434D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85215C-917A-054C-AE90-D38CBDE9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A3CBFE-0B84-864D-92AA-C95B6E803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A32E-2CC2-1048-B21A-8B425EB41A91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740FFB-10E8-5F49-A96B-6237CB169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755C89-C655-5A47-A082-04A3BF60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44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: 空心 46"/>
          <p:cNvSpPr>
            <a:spLocks noChangeAspect="1"/>
          </p:cNvSpPr>
          <p:nvPr/>
        </p:nvSpPr>
        <p:spPr>
          <a:xfrm>
            <a:off x="2866830" y="197918"/>
            <a:ext cx="6371733" cy="637214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任意多边形: 形状 2">
            <a:extLst>
              <a:ext uri="{FF2B5EF4-FFF2-40B4-BE49-F238E27FC236}">
                <a16:creationId xmlns:a16="http://schemas.microsoft.com/office/drawing/2014/main" id="{4B5F1301-3839-6B44-B917-2B1C3D7A0BA0}"/>
              </a:ext>
            </a:extLst>
          </p:cNvPr>
          <p:cNvSpPr>
            <a:spLocks noChangeAspect="1"/>
          </p:cNvSpPr>
          <p:nvPr/>
        </p:nvSpPr>
        <p:spPr>
          <a:xfrm>
            <a:off x="9697558" y="-54619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>
            <a:spLocks noChangeAspect="1"/>
          </p:cNvSpPr>
          <p:nvPr/>
        </p:nvSpPr>
        <p:spPr>
          <a:xfrm>
            <a:off x="-10554" y="-4679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EB4A2FD6-6949-EF4D-B16C-8FF69FB520B2}"/>
              </a:ext>
            </a:extLst>
          </p:cNvPr>
          <p:cNvSpPr/>
          <p:nvPr/>
        </p:nvSpPr>
        <p:spPr>
          <a:xfrm flipH="1">
            <a:off x="3474720" y="2694783"/>
            <a:ext cx="8753420" cy="2132660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37475" y="5853062"/>
            <a:ext cx="1891260" cy="1883963"/>
            <a:chOff x="95534" y="5186149"/>
            <a:chExt cx="1891260" cy="1883963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任意多边形 5">
            <a:extLst>
              <a:ext uri="{FF2B5EF4-FFF2-40B4-BE49-F238E27FC236}">
                <a16:creationId xmlns:a16="http://schemas.microsoft.com/office/drawing/2014/main" id="{592F5A9C-8BFC-EE4B-A576-2FF27EF186CA}"/>
              </a:ext>
            </a:extLst>
          </p:cNvPr>
          <p:cNvSpPr/>
          <p:nvPr/>
        </p:nvSpPr>
        <p:spPr>
          <a:xfrm flipH="1">
            <a:off x="3972976" y="4128532"/>
            <a:ext cx="8255163" cy="1487481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35" name="PA_文本框 8">
            <a:extLst>
              <a:ext uri="{FF2B5EF4-FFF2-40B4-BE49-F238E27FC236}">
                <a16:creationId xmlns:a16="http://schemas.microsoft.com/office/drawing/2014/main" id="{021D836A-18A4-4A49-B823-73221190F2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93222" y="4283236"/>
            <a:ext cx="561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8000" b="1" dirty="0">
                <a:solidFill>
                  <a:srgbClr val="F1F1F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微软雅黑"/>
              </a:rPr>
              <a:t>世界禱告日</a:t>
            </a:r>
            <a:endParaRPr lang="en-US" altLang="zh-CN" sz="8000" b="1" dirty="0">
              <a:solidFill>
                <a:srgbClr val="F1F1F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微软雅黑"/>
            </a:endParaRPr>
          </a:p>
        </p:txBody>
      </p:sp>
      <p:sp>
        <p:nvSpPr>
          <p:cNvPr id="48" name="文本框 15">
            <a:extLst>
              <a:ext uri="{FF2B5EF4-FFF2-40B4-BE49-F238E27FC236}">
                <a16:creationId xmlns:a16="http://schemas.microsoft.com/office/drawing/2014/main" id="{CF6F6EAB-D2D5-F145-AC58-2F7C9BC59F6F}"/>
              </a:ext>
            </a:extLst>
          </p:cNvPr>
          <p:cNvSpPr txBox="1"/>
          <p:nvPr/>
        </p:nvSpPr>
        <p:spPr>
          <a:xfrm>
            <a:off x="5566351" y="2873968"/>
            <a:ext cx="6072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1F1F1"/>
                </a:solidFill>
                <a:latin typeface="Noto Sans" panose="020B0502040504020204" pitchFamily="34" charset="0"/>
                <a:ea typeface="Noto Sans" panose="020B0502040504020204" pitchFamily="34" charset="0"/>
                <a:sym typeface="微软雅黑"/>
              </a:rPr>
              <a:t>2025</a:t>
            </a:r>
          </a:p>
          <a:p>
            <a:pPr algn="r"/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微软雅黑"/>
              </a:rPr>
              <a:t>線上禱告日：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2025/11/6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日（</a:t>
            </a:r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週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三）早上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10:00~12:00</a:t>
            </a:r>
            <a:endParaRPr lang="zh-TW" altLang="zh-TW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r"/>
            <a:endParaRPr lang="zh-CN" altLang="en-US" dirty="0">
              <a:solidFill>
                <a:srgbClr val="F1F1F1"/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cxnSp>
        <p:nvCxnSpPr>
          <p:cNvPr id="53" name="直接连接符 9">
            <a:extLst>
              <a:ext uri="{FF2B5EF4-FFF2-40B4-BE49-F238E27FC236}">
                <a16:creationId xmlns:a16="http://schemas.microsoft.com/office/drawing/2014/main" id="{4EC2C6CD-9EFB-1A4C-BC8C-BB8CC9965528}"/>
              </a:ext>
            </a:extLst>
          </p:cNvPr>
          <p:cNvCxnSpPr/>
          <p:nvPr/>
        </p:nvCxnSpPr>
        <p:spPr>
          <a:xfrm>
            <a:off x="748145" y="6660105"/>
            <a:ext cx="228600" cy="0"/>
          </a:xfrm>
          <a:prstGeom prst="line">
            <a:avLst/>
          </a:prstGeom>
          <a:ln w="127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EA5387B-088F-9E4B-B8A1-8FBD50068714}"/>
              </a:ext>
            </a:extLst>
          </p:cNvPr>
          <p:cNvSpPr txBox="1"/>
          <p:nvPr/>
        </p:nvSpPr>
        <p:spPr>
          <a:xfrm>
            <a:off x="5881741" y="5741663"/>
            <a:ext cx="61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「要收的莊稼多，作工的人少。所以你們當求莊稼的主，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打發工人出去收他的莊稼。（路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10:2</a:t>
            </a:r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A9564B-9C9D-AD4D-A079-72F8C4A5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940">
            <a:off x="732187" y="450147"/>
            <a:ext cx="4667774" cy="6046513"/>
          </a:xfrm>
          <a:prstGeom prst="rect">
            <a:avLst/>
          </a:prstGeom>
        </p:spPr>
      </p:pic>
      <p:sp>
        <p:nvSpPr>
          <p:cNvPr id="58" name="椭圆 12">
            <a:extLst>
              <a:ext uri="{FF2B5EF4-FFF2-40B4-BE49-F238E27FC236}">
                <a16:creationId xmlns:a16="http://schemas.microsoft.com/office/drawing/2014/main" id="{B9E9FD65-6C51-0542-8520-0DAE88D116F1}"/>
              </a:ext>
            </a:extLst>
          </p:cNvPr>
          <p:cNvSpPr/>
          <p:nvPr/>
        </p:nvSpPr>
        <p:spPr>
          <a:xfrm>
            <a:off x="8543163" y="-553075"/>
            <a:ext cx="848694" cy="845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64" name="组合 19">
            <a:extLst>
              <a:ext uri="{FF2B5EF4-FFF2-40B4-BE49-F238E27FC236}">
                <a16:creationId xmlns:a16="http://schemas.microsoft.com/office/drawing/2014/main" id="{2CC67EF9-3C54-D74E-B1A3-C72574E30DD8}"/>
              </a:ext>
            </a:extLst>
          </p:cNvPr>
          <p:cNvGrpSpPr/>
          <p:nvPr/>
        </p:nvGrpSpPr>
        <p:grpSpPr>
          <a:xfrm>
            <a:off x="10877555" y="-228844"/>
            <a:ext cx="1891260" cy="1883963"/>
            <a:chOff x="95534" y="5186149"/>
            <a:chExt cx="1891260" cy="1883963"/>
          </a:xfrm>
        </p:grpSpPr>
        <p:cxnSp>
          <p:nvCxnSpPr>
            <p:cNvPr id="65" name="直接连接符 20">
              <a:extLst>
                <a:ext uri="{FF2B5EF4-FFF2-40B4-BE49-F238E27FC236}">
                  <a16:creationId xmlns:a16="http://schemas.microsoft.com/office/drawing/2014/main" id="{38DC9BCD-977A-EF48-9918-037E8BB543E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21">
              <a:extLst>
                <a:ext uri="{FF2B5EF4-FFF2-40B4-BE49-F238E27FC236}">
                  <a16:creationId xmlns:a16="http://schemas.microsoft.com/office/drawing/2014/main" id="{61F77BD3-80C5-B745-99BF-E5BA1C8739E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22">
              <a:extLst>
                <a:ext uri="{FF2B5EF4-FFF2-40B4-BE49-F238E27FC236}">
                  <a16:creationId xmlns:a16="http://schemas.microsoft.com/office/drawing/2014/main" id="{7FD8923E-C352-A24B-8198-653DD3915B0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23">
              <a:extLst>
                <a:ext uri="{FF2B5EF4-FFF2-40B4-BE49-F238E27FC236}">
                  <a16:creationId xmlns:a16="http://schemas.microsoft.com/office/drawing/2014/main" id="{F4724206-CD34-B343-904E-8D20A8D778A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24">
              <a:extLst>
                <a:ext uri="{FF2B5EF4-FFF2-40B4-BE49-F238E27FC236}">
                  <a16:creationId xmlns:a16="http://schemas.microsoft.com/office/drawing/2014/main" id="{3529213F-ACAE-5746-A39C-17CCEA5B79C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25">
              <a:extLst>
                <a:ext uri="{FF2B5EF4-FFF2-40B4-BE49-F238E27FC236}">
                  <a16:creationId xmlns:a16="http://schemas.microsoft.com/office/drawing/2014/main" id="{6B261568-C094-FF4C-A597-467E95F568C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26">
              <a:extLst>
                <a:ext uri="{FF2B5EF4-FFF2-40B4-BE49-F238E27FC236}">
                  <a16:creationId xmlns:a16="http://schemas.microsoft.com/office/drawing/2014/main" id="{55D4A166-9E86-9A48-A49F-6402069E1D3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27">
              <a:extLst>
                <a:ext uri="{FF2B5EF4-FFF2-40B4-BE49-F238E27FC236}">
                  <a16:creationId xmlns:a16="http://schemas.microsoft.com/office/drawing/2014/main" id="{78C94AC0-1E4B-FE4B-9665-B6FBFF0101E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976627"/>
      </p:ext>
    </p:extLst>
  </p:cSld>
  <p:clrMapOvr>
    <a:masterClrMapping/>
  </p:clrMapOvr>
  <p:transition spd="med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F3FE4-C237-3BDC-FE58-2156154F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000EC-466E-C4F8-7DFC-EF6F193B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巴西：</a:t>
            </a:r>
            <a:r>
              <a:rPr lang="en" altLang="zh-TW" dirty="0"/>
              <a:t>Natanael Negrão</a:t>
            </a:r>
            <a:r>
              <a:rPr lang="zh-TW" altLang="en" dirty="0"/>
              <a:t>、</a:t>
            </a:r>
            <a:r>
              <a:rPr lang="en" altLang="zh-TW" dirty="0"/>
              <a:t>Dalierson Sarrazin</a:t>
            </a:r>
            <a:r>
              <a:rPr lang="zh-TW" altLang="en" dirty="0"/>
              <a:t>、</a:t>
            </a:r>
            <a:r>
              <a:rPr lang="en" altLang="zh-TW" dirty="0"/>
              <a:t>Rivaldo Maranhão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A10313-196F-71B5-F694-3A3229751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為九月受訓，十月起推行第二版 </a:t>
            </a:r>
            <a:r>
              <a:rPr lang="en" altLang="zh-TW" dirty="0"/>
              <a:t>Go and Tell! (</a:t>
            </a:r>
            <a:r>
              <a:rPr lang="zh-TW" altLang="en-US" dirty="0"/>
              <a:t>兒童告訴兒童</a:t>
            </a:r>
            <a:r>
              <a:rPr lang="en-US" altLang="zh-TW" dirty="0"/>
              <a:t>)</a:t>
            </a:r>
            <a:r>
              <a:rPr lang="zh-TW" altLang="en-US" dirty="0"/>
              <a:t>事工禱告。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為 </a:t>
            </a:r>
            <a:r>
              <a:rPr lang="en" altLang="zh-TW" dirty="0"/>
              <a:t>Children for Christ(</a:t>
            </a:r>
            <a:r>
              <a:rPr lang="zh-TW" altLang="en-US" dirty="0"/>
              <a:t>為基督贏得兒童</a:t>
            </a:r>
            <a:r>
              <a:rPr lang="en-US" altLang="zh-TW" dirty="0"/>
              <a:t>)</a:t>
            </a:r>
            <a:r>
              <a:rPr lang="zh-TW" altLang="en-US" dirty="0"/>
              <a:t>專案中 </a:t>
            </a:r>
            <a:r>
              <a:rPr lang="en-US" altLang="zh-TW" dirty="0"/>
              <a:t>5,608 </a:t>
            </a:r>
            <a:r>
              <a:rPr lang="zh-TW" altLang="en-US" dirty="0"/>
              <a:t>位兒童聽見福音、</a:t>
            </a:r>
            <a:r>
              <a:rPr lang="en-US" altLang="zh-TW" dirty="0"/>
              <a:t>655 </a:t>
            </a:r>
            <a:r>
              <a:rPr lang="zh-TW" altLang="en-US" dirty="0"/>
              <a:t>位信靠耶穌獻上讚美。</a:t>
            </a:r>
          </a:p>
          <a:p>
            <a:endParaRPr lang="zh-TW" altLang="en-US" dirty="0"/>
          </a:p>
          <a:p>
            <a:r>
              <a:rPr lang="zh-TW" altLang="en-US" dirty="0"/>
              <a:t>為 </a:t>
            </a:r>
            <a:r>
              <a:rPr lang="en-US" altLang="zh-TW" dirty="0"/>
              <a:t>2025 </a:t>
            </a:r>
            <a:r>
              <a:rPr lang="zh-TW" altLang="en-US" dirty="0"/>
              <a:t>年接觸 </a:t>
            </a:r>
            <a:r>
              <a:rPr lang="en-US" altLang="zh-TW" dirty="0"/>
              <a:t>100 </a:t>
            </a:r>
            <a:r>
              <a:rPr lang="zh-TW" altLang="en-US" dirty="0"/>
              <a:t>萬兒童的巨大挑戰，以及 </a:t>
            </a:r>
            <a:r>
              <a:rPr lang="en-US" altLang="zh-TW" dirty="0"/>
              <a:t>2026 </a:t>
            </a:r>
            <a:r>
              <a:rPr lang="zh-TW" altLang="en-US" dirty="0"/>
              <a:t>年評估計劃會禱告。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5522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99141-5708-53BA-C608-4BBBD0EC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7909F-2AA3-3E7B-CA26-EF77B8D3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/>
          <a:lstStyle/>
          <a:p>
            <a:r>
              <a:rPr lang="zh-TW" altLang="en-US" dirty="0"/>
              <a:t>智利：</a:t>
            </a:r>
            <a:r>
              <a:rPr lang="en" altLang="zh-TW" dirty="0"/>
              <a:t>Stalin Solís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89396E-9E02-FB00-A30B-26B3B783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 為 </a:t>
            </a:r>
            <a:r>
              <a:rPr lang="en" altLang="zh-TW" dirty="0"/>
              <a:t>CEF ( </a:t>
            </a:r>
            <a:r>
              <a:rPr lang="zh-TW" altLang="en-US" dirty="0"/>
              <a:t>萬國兒童佈道團 </a:t>
            </a:r>
            <a:r>
              <a:rPr lang="en-US" altLang="zh-TW" dirty="0"/>
              <a:t>)</a:t>
            </a:r>
            <a:r>
              <a:rPr lang="zh-TW" altLang="en-US" dirty="0"/>
              <a:t>總部建築：市府會核發建築核准文件禱告。</a:t>
            </a:r>
          </a:p>
          <a:p>
            <a:r>
              <a:rPr lang="zh-TW" altLang="en-US" dirty="0"/>
              <a:t>為透過 </a:t>
            </a:r>
            <a:r>
              <a:rPr lang="en-US" altLang="zh-TW" dirty="0"/>
              <a:t>2025 </a:t>
            </a:r>
            <a:r>
              <a:rPr lang="zh-TW" altLang="en-US" dirty="0"/>
              <a:t>年 </a:t>
            </a:r>
            <a:r>
              <a:rPr lang="en" altLang="zh-TW" dirty="0"/>
              <a:t>CPC ( </a:t>
            </a:r>
            <a:r>
              <a:rPr lang="zh-TW" altLang="en-US" dirty="0"/>
              <a:t>聖誕節慶祝會 </a:t>
            </a:r>
            <a:r>
              <a:rPr lang="en-US" altLang="zh-TW" dirty="0"/>
              <a:t>)</a:t>
            </a:r>
            <a:r>
              <a:rPr lang="zh-TW" altLang="en-US" dirty="0"/>
              <a:t>能接觸教會領袖與信徒禱告。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為多間教會能打開新門訓練教師，並直接投入兒童事工禱告。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39265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25541-B6EA-9287-9BBD-00F23B3BF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B4262F-5DA8-A112-F4A1-E730F70B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48" y="365125"/>
            <a:ext cx="7921052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哥倫比亞：</a:t>
            </a:r>
            <a:r>
              <a:rPr lang="en" altLang="zh-TW" dirty="0"/>
              <a:t>Luis Fernando Vanegas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5BF99A-9D80-5196-51A0-9AF1C95C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748" y="1825625"/>
            <a:ext cx="7921052" cy="4351338"/>
          </a:xfrm>
        </p:spPr>
        <p:txBody>
          <a:bodyPr/>
          <a:lstStyle/>
          <a:p>
            <a:r>
              <a:rPr lang="zh-TW" altLang="en-US" dirty="0"/>
              <a:t>為在新城市擴展 </a:t>
            </a:r>
            <a:r>
              <a:rPr lang="en" altLang="zh-TW" dirty="0"/>
              <a:t>CPC ( </a:t>
            </a:r>
            <a:r>
              <a:rPr lang="zh-TW" altLang="en-US" dirty="0"/>
              <a:t>聖誕節慶祝會 </a:t>
            </a:r>
            <a:r>
              <a:rPr lang="en-US" altLang="zh-TW" dirty="0"/>
              <a:t>)</a:t>
            </a:r>
            <a:r>
              <a:rPr lang="zh-TW" altLang="en-US" dirty="0"/>
              <a:t>事工禱告。</a:t>
            </a:r>
          </a:p>
          <a:p>
            <a:r>
              <a:rPr lang="zh-TW" altLang="en-US" dirty="0"/>
              <a:t>為正在受訓的 </a:t>
            </a:r>
            <a:r>
              <a:rPr lang="en" altLang="zh-TW" dirty="0"/>
              <a:t>TCE 1(</a:t>
            </a:r>
            <a:r>
              <a:rPr lang="zh-TW" altLang="en-US" dirty="0"/>
              <a:t>有效教學法第一級課程</a:t>
            </a:r>
            <a:r>
              <a:rPr lang="en-US" altLang="zh-TW" dirty="0"/>
              <a:t>) </a:t>
            </a:r>
            <a:r>
              <a:rPr lang="zh-TW" altLang="en-US" dirty="0"/>
              <a:t>與 </a:t>
            </a:r>
            <a:r>
              <a:rPr lang="en" altLang="zh-TW" dirty="0"/>
              <a:t>TCE 2 (</a:t>
            </a:r>
            <a:r>
              <a:rPr lang="zh-TW" altLang="en-US" dirty="0"/>
              <a:t>有效教學法第二級課程</a:t>
            </a:r>
            <a:r>
              <a:rPr lang="en-US" altLang="zh-TW" dirty="0"/>
              <a:t>)</a:t>
            </a:r>
            <a:r>
              <a:rPr lang="zh-TW" altLang="en-US" dirty="0"/>
              <a:t>的教師禱告。</a:t>
            </a:r>
          </a:p>
          <a:p>
            <a:r>
              <a:rPr lang="zh-TW" altLang="en-US" dirty="0"/>
              <a:t>為透過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節目接觸 </a:t>
            </a:r>
            <a:r>
              <a:rPr lang="en-US" altLang="zh-TW" dirty="0"/>
              <a:t>70,000 </a:t>
            </a:r>
            <a:r>
              <a:rPr lang="zh-TW" altLang="en-US" dirty="0"/>
              <a:t>名兒童禱告。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8627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FEC67-51C5-9D4D-8F92-40FF3202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48" y="365125"/>
            <a:ext cx="7921052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哥斯大黎加：</a:t>
            </a:r>
            <a:r>
              <a:rPr lang="en" altLang="zh-TW" dirty="0"/>
              <a:t>Rosita Hernández Espinoza</a:t>
            </a:r>
            <a:br>
              <a:rPr lang="en" altLang="zh-TW" dirty="0"/>
            </a:br>
            <a:endParaRPr lang="zh-TW" altLang="en-US" sz="4000" b="1" dirty="0">
              <a:solidFill>
                <a:srgbClr val="2F549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0556AE-74CE-AE47-AFFF-5A563554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748" y="1825625"/>
            <a:ext cx="7921052" cy="4351338"/>
          </a:xfrm>
        </p:spPr>
        <p:txBody>
          <a:bodyPr/>
          <a:lstStyle/>
          <a:p>
            <a:r>
              <a:rPr lang="zh-TW" altLang="en-US" dirty="0"/>
              <a:t>為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在兒童的佈道、門訓與建立上得著堅固與甦醒禱告。</a:t>
            </a:r>
          </a:p>
          <a:p>
            <a:r>
              <a:rPr lang="zh-TW" altLang="en-US" dirty="0"/>
              <a:t>為建立受訓課程的校友名單禱告，使其投入兒童事工並強化其服事禱告。</a:t>
            </a:r>
          </a:p>
          <a:p>
            <a:r>
              <a:rPr lang="zh-TW" altLang="en-US" dirty="0"/>
              <a:t>為取得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教材，以培育領袖與向兒童傳福音禱告。</a:t>
            </a:r>
          </a:p>
        </p:txBody>
      </p:sp>
    </p:spTree>
    <p:extLst>
      <p:ext uri="{BB962C8B-B14F-4D97-AF65-F5344CB8AC3E}">
        <p14:creationId xmlns:p14="http://schemas.microsoft.com/office/powerpoint/2010/main" val="228489087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5B09B-74B1-1445-B37B-21868793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厄瓜多：</a:t>
            </a:r>
            <a:r>
              <a:rPr lang="en" altLang="zh-TW" dirty="0"/>
              <a:t>Doris Saavedra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5CE5A1-9FCF-0849-AA64-E8DD562BC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為願對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事工敞開的教會也願意舉辦 </a:t>
            </a:r>
            <a:r>
              <a:rPr lang="en" altLang="zh-TW" dirty="0"/>
              <a:t>VBS(</a:t>
            </a:r>
            <a:r>
              <a:rPr lang="zh-TW" altLang="en-US" dirty="0"/>
              <a:t>假期聖經學校</a:t>
            </a:r>
            <a:r>
              <a:rPr lang="en-US" altLang="zh-TW" dirty="0"/>
              <a:t>) </a:t>
            </a:r>
            <a:r>
              <a:rPr lang="zh-TW" altLang="en-US" dirty="0"/>
              <a:t>禱告。</a:t>
            </a:r>
          </a:p>
          <a:p>
            <a:r>
              <a:rPr lang="zh-TW" altLang="en-US" dirty="0"/>
              <a:t>為設立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全國辦公室禱告。</a:t>
            </a:r>
          </a:p>
          <a:p>
            <a:r>
              <a:rPr lang="zh-TW" altLang="en-US" dirty="0"/>
              <a:t>為 </a:t>
            </a:r>
            <a:r>
              <a:rPr lang="en-US" altLang="zh-TW" dirty="0"/>
              <a:t>2026 </a:t>
            </a:r>
            <a:r>
              <a:rPr lang="zh-TW" altLang="en-US" dirty="0"/>
              <a:t>年評估計畫會禱告，並求神在各州興起合乎主心意的同工。</a:t>
            </a:r>
          </a:p>
        </p:txBody>
      </p:sp>
    </p:spTree>
    <p:extLst>
      <p:ext uri="{BB962C8B-B14F-4D97-AF65-F5344CB8AC3E}">
        <p14:creationId xmlns:p14="http://schemas.microsoft.com/office/powerpoint/2010/main" val="106026294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CDD5B-7D77-7941-0AF1-0BCA18E0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BE8C70-95F3-1844-DE7A-37BD2482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薩爾瓦多：</a:t>
            </a:r>
            <a:r>
              <a:rPr lang="en" altLang="zh-TW" dirty="0"/>
              <a:t>Ana Esperanza Monterroza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85698B-C357-1685-813D-6E787069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為願對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事工敞開的教會也願意舉辦 </a:t>
            </a:r>
            <a:r>
              <a:rPr lang="en" altLang="zh-TW" dirty="0"/>
              <a:t>VBS(</a:t>
            </a:r>
            <a:r>
              <a:rPr lang="zh-TW" altLang="en-US" dirty="0"/>
              <a:t>假期聖經學校</a:t>
            </a:r>
            <a:r>
              <a:rPr lang="en-US" altLang="zh-TW" dirty="0"/>
              <a:t>) </a:t>
            </a:r>
            <a:r>
              <a:rPr lang="zh-TW" altLang="en-US" dirty="0"/>
              <a:t>禱告。</a:t>
            </a:r>
          </a:p>
          <a:p>
            <a:r>
              <a:rPr lang="zh-TW" altLang="en-US" dirty="0"/>
              <a:t>為超過 </a:t>
            </a:r>
            <a:r>
              <a:rPr lang="en-US" altLang="zh-TW" dirty="0"/>
              <a:t>50 </a:t>
            </a:r>
            <a:r>
              <a:rPr lang="zh-TW" altLang="en-US" dirty="0"/>
              <a:t>人已修習 </a:t>
            </a:r>
            <a:r>
              <a:rPr lang="en" altLang="zh-TW" dirty="0"/>
              <a:t>TCE( </a:t>
            </a:r>
            <a:r>
              <a:rPr lang="zh-TW" altLang="en-US" dirty="0"/>
              <a:t>有效教學法第一級 </a:t>
            </a:r>
            <a:r>
              <a:rPr lang="en-US" altLang="zh-TW" dirty="0"/>
              <a:t>)</a:t>
            </a:r>
            <a:r>
              <a:rPr lang="zh-TW" altLang="en-US" dirty="0"/>
              <a:t>；為他們學習的好並完成實習禱告。</a:t>
            </a:r>
          </a:p>
          <a:p>
            <a:r>
              <a:rPr lang="zh-TW" altLang="en-US" dirty="0"/>
              <a:t>為 </a:t>
            </a:r>
            <a:r>
              <a:rPr lang="en" altLang="zh-TW" dirty="0"/>
              <a:t>TCE 1(</a:t>
            </a:r>
            <a:r>
              <a:rPr lang="zh-TW" altLang="en-US" dirty="0"/>
              <a:t>有效教學法第一級課程</a:t>
            </a:r>
            <a:r>
              <a:rPr lang="en-US" altLang="zh-TW" dirty="0"/>
              <a:t>) </a:t>
            </a:r>
            <a:r>
              <a:rPr lang="zh-TW" altLang="en-US" dirty="0"/>
              <a:t>與 </a:t>
            </a:r>
            <a:r>
              <a:rPr lang="en" altLang="zh-TW" dirty="0"/>
              <a:t>TCE 2 (</a:t>
            </a:r>
            <a:r>
              <a:rPr lang="zh-TW" altLang="en-US" dirty="0"/>
              <a:t>有效教學法第二級課程</a:t>
            </a:r>
            <a:r>
              <a:rPr lang="en-US" altLang="zh-TW" dirty="0"/>
              <a:t>)</a:t>
            </a:r>
            <a:r>
              <a:rPr lang="zh-TW" altLang="en-US" dirty="0"/>
              <a:t>的實習導師禱告。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2057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5363-64FD-1E14-83BC-D4A43119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17088-5586-CAEC-1623-9AF479DB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瓜地馬拉：</a:t>
            </a:r>
            <a:r>
              <a:rPr lang="en" altLang="zh-TW" dirty="0"/>
              <a:t>Ismael López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C6EFB7-DF69-E03C-07F4-2E302FE9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 為同工與義工在服事中的靈命、身體健康與經費的供應禱告。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為更多教師委身在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與公立學校授課禱告。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為在哈拉帕（</a:t>
            </a:r>
            <a:r>
              <a:rPr lang="en" altLang="zh-TW" dirty="0"/>
              <a:t>Jalapa</a:t>
            </a:r>
            <a:r>
              <a:rPr lang="zh-TW" altLang="en" dirty="0"/>
              <a:t>）</a:t>
            </a:r>
            <a:r>
              <a:rPr lang="zh-TW" altLang="en-US" dirty="0"/>
              <a:t>興建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設施的經費供應禱告。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48946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887C3-4DCA-FDC3-3F7C-995724CD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B79E5-C392-4FA3-30D7-FB691A4D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76" y="365125"/>
            <a:ext cx="7966023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宏都拉斯：</a:t>
            </a:r>
            <a:r>
              <a:rPr lang="en" altLang="zh-TW" dirty="0"/>
              <a:t>Altagracia Lagos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F31139-C7E1-51F9-E45D-30C0ABE37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776" y="1825625"/>
            <a:ext cx="796602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 神 對把福音帶進學校的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僕人的看顧與保護獻上讚美。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為全國（大西洋岸、西區、東區）事工推進禱告。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為「</a:t>
            </a:r>
            <a:r>
              <a:rPr lang="en" altLang="zh-TW" dirty="0"/>
              <a:t>Good News</a:t>
            </a:r>
            <a:r>
              <a:rPr lang="zh-TW" altLang="en" dirty="0"/>
              <a:t>」</a:t>
            </a:r>
            <a:r>
              <a:rPr lang="zh-TW" altLang="en-US" dirty="0"/>
              <a:t>電台節目的收聽族群與節目延續禱告。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138336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DE6FFB-C0C9-B847-AA84-047378F0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786" y="365125"/>
            <a:ext cx="7981013" cy="1325563"/>
          </a:xfrm>
        </p:spPr>
        <p:txBody>
          <a:bodyPr/>
          <a:lstStyle/>
          <a:p>
            <a:r>
              <a:rPr lang="zh-TW" altLang="en-US" dirty="0"/>
              <a:t>墨西哥：</a:t>
            </a:r>
            <a:r>
              <a:rPr lang="en" altLang="zh-TW" dirty="0"/>
              <a:t>Enrique Serralta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45F2FD-941A-3D4C-BC5B-FA2B20BDA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2786" y="1825625"/>
            <a:ext cx="798101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 為 </a:t>
            </a:r>
            <a:r>
              <a:rPr lang="en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 </a:t>
            </a:r>
            <a:r>
              <a:rPr lang="zh-TW" altLang="en-US" dirty="0"/>
              <a:t>各項細節與學員實習禱告。</a:t>
            </a:r>
          </a:p>
          <a:p>
            <a:r>
              <a:rPr lang="zh-TW" altLang="en-US" dirty="0"/>
              <a:t>為</a:t>
            </a:r>
            <a:r>
              <a:rPr lang="en-US" altLang="zh-TW" dirty="0"/>
              <a:t>《</a:t>
            </a:r>
            <a:r>
              <a:rPr lang="en" altLang="zh-TW" dirty="0"/>
              <a:t>Champions》——</a:t>
            </a:r>
            <a:r>
              <a:rPr lang="zh-TW" altLang="en-US" dirty="0"/>
              <a:t>足球世界盃專案禱告，目標為接觸 </a:t>
            </a:r>
            <a:r>
              <a:rPr lang="en-US" altLang="zh-TW" dirty="0"/>
              <a:t>100 </a:t>
            </a:r>
            <a:r>
              <a:rPr lang="zh-TW" altLang="en-US" dirty="0"/>
              <a:t>萬兒童之拓展。</a:t>
            </a:r>
          </a:p>
          <a:p>
            <a:r>
              <a:rPr lang="zh-TW" altLang="en-US" dirty="0"/>
              <a:t>為參加 </a:t>
            </a:r>
            <a:r>
              <a:rPr lang="en" altLang="zh-TW" dirty="0"/>
              <a:t>TCE ( </a:t>
            </a:r>
            <a:r>
              <a:rPr lang="zh-TW" altLang="en-US" dirty="0"/>
              <a:t>有效教學法第一級 </a:t>
            </a:r>
            <a:r>
              <a:rPr lang="en-US" altLang="zh-TW" dirty="0"/>
              <a:t>)</a:t>
            </a:r>
            <a:r>
              <a:rPr lang="zh-TW" altLang="en-US" dirty="0"/>
              <a:t>課程的教師和其實習禱告。</a:t>
            </a:r>
          </a:p>
        </p:txBody>
      </p:sp>
    </p:spTree>
    <p:extLst>
      <p:ext uri="{BB962C8B-B14F-4D97-AF65-F5344CB8AC3E}">
        <p14:creationId xmlns:p14="http://schemas.microsoft.com/office/powerpoint/2010/main" val="13219684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C8B4CA-FB84-8944-9872-1E61ACB4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904" y="365125"/>
            <a:ext cx="8160895" cy="1325563"/>
          </a:xfrm>
        </p:spPr>
        <p:txBody>
          <a:bodyPr/>
          <a:lstStyle/>
          <a:p>
            <a:r>
              <a:rPr lang="zh-TW" altLang="en-US" dirty="0"/>
              <a:t>尼加拉瓜：</a:t>
            </a:r>
            <a:r>
              <a:rPr lang="en" altLang="zh-TW" dirty="0"/>
              <a:t>Yesenia Ordoñez</a:t>
            </a:r>
            <a:br>
              <a:rPr lang="en" altLang="zh-TW" dirty="0"/>
            </a:br>
            <a:endParaRPr lang="en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2E6406-36FE-5B4F-85C8-E00EB27A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904" y="1825625"/>
            <a:ext cx="8160895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求神供應宣教士外出費用，以及為與新教會合作事工禱告。</a:t>
            </a:r>
          </a:p>
          <a:p>
            <a:r>
              <a:rPr lang="zh-TW" altLang="en-US" dirty="0"/>
              <a:t>為新教會加入 </a:t>
            </a:r>
            <a:r>
              <a:rPr lang="en" altLang="zh-TW" dirty="0"/>
              <a:t>CPC ( </a:t>
            </a:r>
            <a:r>
              <a:rPr lang="zh-TW" altLang="en-US" dirty="0"/>
              <a:t>聖誕節慶祝會 </a:t>
            </a:r>
            <a:r>
              <a:rPr lang="en-US" altLang="zh-TW" dirty="0"/>
              <a:t>)</a:t>
            </a:r>
            <a:r>
              <a:rPr lang="zh-TW" altLang="en-US" dirty="0"/>
              <a:t>接受異象並為兒童舉辦聚會禱告。</a:t>
            </a:r>
          </a:p>
          <a:p>
            <a:r>
              <a:rPr lang="zh-TW" altLang="en-US" dirty="0"/>
              <a:t>為所有受訓教師與其在兒童門訓上的事工禱告。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08463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9586-222A-923A-21AC-92F933AD2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World 01">
            <a:extLst>
              <a:ext uri="{FF2B5EF4-FFF2-40B4-BE49-F238E27FC236}">
                <a16:creationId xmlns:a16="http://schemas.microsoft.com/office/drawing/2014/main" id="{CDE254BF-2989-2197-F1FC-3D679C89FC8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539"/>
          </a:xfrm>
          <a:noFill/>
        </p:spPr>
      </p:pic>
      <p:sp>
        <p:nvSpPr>
          <p:cNvPr id="146437" name="Text Box 5">
            <a:extLst>
              <a:ext uri="{FF2B5EF4-FFF2-40B4-BE49-F238E27FC236}">
                <a16:creationId xmlns:a16="http://schemas.microsoft.com/office/drawing/2014/main" id="{4C6FB3B2-8294-579B-4861-B336AA0B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6670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亞太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endParaRPr kumimoji="0" lang="zh-TW" altLang="en-US" sz="2400" b="1">
              <a:latin typeface="華康中黑體(P)" pitchFamily="34" charset="-122"/>
              <a:ea typeface="華康中黑體(P)" pitchFamily="34" charset="-122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AD1B7FFD-3E6B-CFAF-78CC-71A9A377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91201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萬國兒童佈道團全球</a:t>
            </a:r>
            <a:r>
              <a:rPr kumimoji="0" lang="en-US" altLang="zh-TW" sz="4000" b="1" dirty="0">
                <a:solidFill>
                  <a:schemeClr val="bg1"/>
                </a:solidFill>
                <a:latin typeface="方正彩雲" pitchFamily="2" charset="-122"/>
                <a:cs typeface="Arial" panose="020B0604020202020204" pitchFamily="34" charset="0"/>
              </a:rPr>
              <a:t>8</a:t>
            </a: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區</a:t>
            </a:r>
            <a:r>
              <a:rPr kumimoji="0" lang="zh-CN" altLang="en-US" sz="4000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 </a:t>
            </a:r>
            <a:endParaRPr kumimoji="0" lang="en-US" altLang="zh-TW" sz="4000" dirty="0">
              <a:solidFill>
                <a:schemeClr val="bg1"/>
              </a:solidFill>
              <a:latin typeface="方正彩雲" pitchFamily="2" charset="-122"/>
              <a:cs typeface="Arial" panose="020B0604020202020204" pitchFamily="34" charset="0"/>
            </a:endParaRP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006F34FC-1DB9-42F3-4BCE-A16A8164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152400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歐洲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FD25BC6D-5355-1292-E877-05773420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2057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中東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4B5AAA8D-3D2E-A872-0E9F-71DE41B6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拉丁美洲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27DCDB67-76D5-6862-9455-66237487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北美</a:t>
            </a:r>
            <a:r>
              <a:rPr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/  </a:t>
            </a: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加勒比海</a:t>
            </a:r>
            <a:r>
              <a:rPr kumimoji="0"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F08E346C-BA44-126B-E370-DC83F9128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49725"/>
            <a:ext cx="1828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南非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印度洋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1879FD0B-1D2F-E53B-3E26-1CE95BBD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124201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CN" altLang="en-US" sz="1800">
              <a:cs typeface="Arial" panose="020B0604020202020204" pitchFamily="34" charset="0"/>
            </a:endParaRP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8EF5B6BE-E0EF-AFFD-9C75-70579F2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1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東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40B3BC3C-6956-B1CA-92DD-1EBC1BE3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西非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2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9" grpId="0"/>
      <p:bldP spid="146440" grpId="0"/>
      <p:bldP spid="146441" grpId="0"/>
      <p:bldP spid="146442" grpId="0"/>
      <p:bldP spid="146443" grpId="0"/>
      <p:bldP spid="146445" grpId="0"/>
      <p:bldP spid="1464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0F3DB0-75B2-4D4C-97A7-4BC6BC5C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 dirty="0"/>
              <a:t>巴拿馬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876099-63BC-A14B-88E7-A3AE24122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為有一位全職全國總幹事禱告。</a:t>
            </a:r>
          </a:p>
          <a:p>
            <a:r>
              <a:rPr lang="zh-TW" altLang="en-US" dirty="0"/>
              <a:t>為開辦 </a:t>
            </a:r>
            <a:r>
              <a:rPr lang="en" altLang="zh-TW" dirty="0"/>
              <a:t>GNC</a:t>
            </a:r>
            <a:r>
              <a:rPr lang="zh-TW" altLang="en" dirty="0"/>
              <a:t>（</a:t>
            </a:r>
            <a:r>
              <a:rPr lang="zh-TW" altLang="en-US" dirty="0"/>
              <a:t>喜樂團）的義工同工禱告。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為牧者與教會樂意接受訓練禱告。</a:t>
            </a:r>
          </a:p>
        </p:txBody>
      </p:sp>
    </p:spTree>
    <p:extLst>
      <p:ext uri="{BB962C8B-B14F-4D97-AF65-F5344CB8AC3E}">
        <p14:creationId xmlns:p14="http://schemas.microsoft.com/office/powerpoint/2010/main" val="425301429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E1C3-8545-D7ED-C430-830D11A0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3A5CC-9FEF-4313-C970-C07BB13C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 dirty="0"/>
              <a:t>巴拉圭：</a:t>
            </a:r>
            <a:r>
              <a:rPr lang="en" altLang="zh-TW" dirty="0"/>
              <a:t>Mario Soler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568A4E-6E6D-E1D7-0558-F6DE8DB5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 </a:t>
            </a:r>
            <a:r>
              <a:rPr lang="en" altLang="zh-TW" dirty="0"/>
              <a:t>TCE( </a:t>
            </a:r>
            <a:r>
              <a:rPr lang="zh-TW" altLang="en-US" dirty="0"/>
              <a:t>有效教學法第一級 </a:t>
            </a:r>
            <a:r>
              <a:rPr lang="en-US" altLang="zh-TW" dirty="0"/>
              <a:t>) </a:t>
            </a:r>
            <a:r>
              <a:rPr lang="zh-TW" altLang="en-US" dirty="0"/>
              <a:t>課程禱告；受訓老師能帶領兒童得救並進行門訓禱告。</a:t>
            </a:r>
          </a:p>
          <a:p>
            <a:r>
              <a:rPr lang="zh-TW" altLang="en-US" dirty="0"/>
              <a:t>為同工與義工的健康與保護禱告。</a:t>
            </a:r>
          </a:p>
          <a:p>
            <a:r>
              <a:rPr lang="zh-TW" altLang="en-US" dirty="0"/>
              <a:t>為支持本國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事工的財務需要禱告。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432374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F7BC9-EA39-AA88-9990-7400FDD6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5EF684-F9A4-0931-C6F3-0FCEFA81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 dirty="0"/>
              <a:t>祕魯：</a:t>
            </a:r>
            <a:r>
              <a:rPr lang="en" altLang="zh-TW" dirty="0"/>
              <a:t>Hermes Pando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89A85F-26FB-AD76-0CB8-C62E908AC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為在學校重啟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，並為團隊有智慧把握機會禱告。</a:t>
            </a:r>
          </a:p>
          <a:p>
            <a:r>
              <a:rPr lang="zh-TW" altLang="en-US" dirty="0"/>
              <a:t>為一支堅強、委身異象的導師團隊禱告。</a:t>
            </a:r>
          </a:p>
          <a:p>
            <a:r>
              <a:rPr lang="zh-TW" altLang="en-US" dirty="0"/>
              <a:t>求神興起有心加入全國董事會的成員。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52404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48D4-C85A-D9CD-09CF-4F448354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12FAF2-3200-E9FB-8A84-578FC405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 dirty="0"/>
              <a:t>波多黎各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CA2BF7-2E16-44D4-023C-FB7F73273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求 神 興起合宜的全國總幹事與全國董事會人選，與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同工禱告。</a:t>
            </a:r>
            <a:endParaRPr lang="en-US" altLang="zh-TW" dirty="0"/>
          </a:p>
          <a:p>
            <a:r>
              <a:rPr lang="zh-TW" altLang="en-US" dirty="0"/>
              <a:t>為恢復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事工的法律程序禱告。</a:t>
            </a:r>
          </a:p>
          <a:p>
            <a:r>
              <a:rPr lang="zh-TW" altLang="en-US" dirty="0"/>
              <a:t>為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辦公室／住處的房產整修禱告。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904736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96513-4DA3-B0BE-3AA2-F2434424F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90C60-0530-BCE3-B1A6-06FB75A9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 dirty="0"/>
              <a:t>多明尼加共和國：</a:t>
            </a:r>
            <a:r>
              <a:rPr lang="en" altLang="zh-TW" dirty="0"/>
              <a:t>María Isabel Rodríguez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476FB4-C19D-D2DD-01E2-C367A359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為新學年（八月起）在公立學校接觸的兒童禱告。</a:t>
            </a:r>
          </a:p>
          <a:p>
            <a:r>
              <a:rPr lang="zh-TW" altLang="en-US" dirty="0"/>
              <a:t>為暑期透過 </a:t>
            </a:r>
            <a:r>
              <a:rPr lang="en-US" altLang="zh-TW" dirty="0"/>
              <a:t>5</a:t>
            </a:r>
            <a:r>
              <a:rPr lang="en" altLang="zh-TW" dirty="0"/>
              <a:t>DC(5 </a:t>
            </a:r>
            <a:r>
              <a:rPr lang="zh-TW" altLang="en-US" dirty="0"/>
              <a:t>日聖經班</a:t>
            </a:r>
            <a:r>
              <a:rPr lang="en-US" altLang="zh-TW" dirty="0"/>
              <a:t>) </a:t>
            </a:r>
            <a:r>
              <a:rPr lang="zh-TW" altLang="en-US" dirty="0"/>
              <a:t>與 </a:t>
            </a:r>
            <a:r>
              <a:rPr lang="en" altLang="zh-TW" dirty="0"/>
              <a:t>VBS(</a:t>
            </a:r>
            <a:r>
              <a:rPr lang="zh-TW" altLang="en-US" dirty="0"/>
              <a:t>假期聖經學校</a:t>
            </a:r>
            <a:r>
              <a:rPr lang="en-US" altLang="zh-TW" dirty="0"/>
              <a:t>)</a:t>
            </a:r>
            <a:r>
              <a:rPr lang="zh-TW" altLang="en-US" dirty="0"/>
              <a:t>接觸的兒童禱告。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為「喜樂營地」場地完成之改善禱告。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175301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E9E28-1FEC-1636-1F7C-BF156544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C8E2B-9C1B-67C9-9515-E1A4DF79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 dirty="0"/>
              <a:t>烏拉圭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D8FBC4-49CE-506C-FEBF-A3117CC37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/>
              <a:t>為興起一位全國全職同工；也為全國董事會的智慧禱告。</a:t>
            </a:r>
          </a:p>
          <a:p>
            <a:r>
              <a:rPr lang="zh-TW" altLang="en-US" dirty="0"/>
              <a:t>為受訓於 </a:t>
            </a:r>
            <a:r>
              <a:rPr lang="en" altLang="zh-TW" dirty="0"/>
              <a:t>TCE 1(</a:t>
            </a:r>
            <a:r>
              <a:rPr lang="zh-TW" altLang="en-US" dirty="0"/>
              <a:t>有效教學法第一級課程</a:t>
            </a:r>
            <a:r>
              <a:rPr lang="en-US" altLang="zh-TW" dirty="0"/>
              <a:t>) </a:t>
            </a:r>
            <a:r>
              <a:rPr lang="zh-TW" altLang="en-US" dirty="0"/>
              <a:t>的教師對傳講好消息充滿熱情禱告。</a:t>
            </a:r>
          </a:p>
          <a:p>
            <a:r>
              <a:rPr lang="zh-TW" altLang="en-US" dirty="0"/>
              <a:t>為推動各樣事工的義工與同工禱告。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84663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F8209-38F6-377E-E6C7-4E677A03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D2F9-FEDC-5C28-361E-5E8DD0BF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 rtl="0"/>
            <a:r>
              <a:rPr lang="zh-TW" altLang="en-US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敏感國家</a:t>
            </a:r>
            <a:r>
              <a:rPr lang="en-US" altLang="zh-TW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868B60-DD43-62B1-D9CF-F375D7D89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為新同工與義工禱告；也為青少年事工能接觸同儕禱告。</a:t>
            </a:r>
          </a:p>
          <a:p>
            <a:r>
              <a:rPr lang="zh-TW" altLang="en-US" dirty="0"/>
              <a:t>為在事工困難中得力，並有在地資源支持禱告。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10528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83B2-1ADA-C491-E895-C2BF23AA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6D5DCF-D20B-DC26-3695-6625BFE9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 rtl="0"/>
            <a:r>
              <a:rPr lang="zh-TW" altLang="en-US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敏感國家</a:t>
            </a:r>
            <a:r>
              <a:rPr lang="en-US" altLang="zh-TW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83F0C7-5DD2-459D-FB4B-25E7FED0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重整、招募全職同工並使更多兒童歸向基督禱告。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244300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636-959F-DF92-1DB6-4FE7EBB2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ED9CB-502C-8D4C-1B14-CD3BBBF4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r>
              <a:rPr lang="zh-TW" altLang="en-US" dirty="0"/>
              <a:t>委內瑞拉：</a:t>
            </a:r>
            <a:r>
              <a:rPr lang="en" altLang="zh-TW" dirty="0"/>
              <a:t>Nader </a:t>
            </a:r>
            <a:r>
              <a:rPr lang="en" altLang="zh-TW" dirty="0" err="1"/>
              <a:t>Houssin</a:t>
            </a:r>
            <a:endParaRPr lang="en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6273E3-7CE0-08BA-D2E8-81BF4BE09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為在 </a:t>
            </a:r>
            <a:r>
              <a:rPr lang="en" altLang="zh-TW" dirty="0"/>
              <a:t>VBS(</a:t>
            </a:r>
            <a:r>
              <a:rPr lang="zh-TW" altLang="en-US" dirty="0"/>
              <a:t>假期聖經學校</a:t>
            </a:r>
            <a:r>
              <a:rPr lang="en-US" altLang="zh-TW" dirty="0"/>
              <a:t>) </a:t>
            </a:r>
            <a:r>
              <a:rPr lang="zh-TW" altLang="en-US" dirty="0"/>
              <a:t>與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中接受得救陪談的兒童禱告。</a:t>
            </a:r>
          </a:p>
          <a:p>
            <a:r>
              <a:rPr lang="zh-TW" altLang="en-US" dirty="0"/>
              <a:t>為在馬拉凱設立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辦公室與倉庫禱告。</a:t>
            </a:r>
          </a:p>
          <a:p>
            <a:r>
              <a:rPr lang="zh-TW" altLang="en-US" dirty="0"/>
              <a:t>為受訓於 </a:t>
            </a:r>
            <a:r>
              <a:rPr lang="en" altLang="zh-TW" dirty="0"/>
              <a:t>TCE 1(</a:t>
            </a:r>
            <a:r>
              <a:rPr lang="zh-TW" altLang="en-US" dirty="0"/>
              <a:t>有效教學法第一級課程</a:t>
            </a:r>
            <a:r>
              <a:rPr lang="en-US" altLang="zh-TW" dirty="0"/>
              <a:t>) </a:t>
            </a:r>
            <a:r>
              <a:rPr lang="zh-TW" altLang="en-US" dirty="0"/>
              <a:t>的教師能完成實習並建立喜樂團禱告。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199431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42952-F4D8-1EC2-F6FD-410F812C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936BA-D7C5-A6A0-6F27-8A8BC147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56" y="365125"/>
            <a:ext cx="8085944" cy="1325563"/>
          </a:xfrm>
        </p:spPr>
        <p:txBody>
          <a:bodyPr/>
          <a:lstStyle/>
          <a:p>
            <a:pPr marR="0" rtl="0"/>
            <a:r>
              <a:rPr lang="zh-TW" altLang="en-US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敏感國家</a:t>
            </a:r>
            <a:r>
              <a:rPr lang="en-US" altLang="zh-TW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461542-A9CE-808B-C9D7-9F9E1CF0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7856" y="1825625"/>
            <a:ext cx="8085944" cy="4351338"/>
          </a:xfrm>
        </p:spPr>
        <p:txBody>
          <a:bodyPr/>
          <a:lstStyle/>
          <a:p>
            <a:r>
              <a:rPr lang="zh-TW" altLang="en-US" dirty="0"/>
              <a:t>為兒童聽見並接受救恩的信息後，能忠心跟隨主禱告。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為因移民而與父母分開的兒童與青少年禱告。</a:t>
            </a:r>
          </a:p>
          <a:p>
            <a:r>
              <a:rPr lang="zh-TW" altLang="en-US" dirty="0"/>
              <a:t>為教會能為有特殊教育需要的兒童預備教導空間禱告。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7860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7DC23-1406-9844-A9A2-5DDE411E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6218"/>
            <a:ext cx="5257800" cy="1325563"/>
          </a:xfrm>
        </p:spPr>
        <p:txBody>
          <a:bodyPr>
            <a:normAutofit/>
          </a:bodyPr>
          <a:lstStyle/>
          <a:p>
            <a:pPr marR="0" rtl="0"/>
            <a:r>
              <a:rPr lang="zh-TW" altLang="en-US" sz="6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拉丁美洲區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89C6EB6-FEA8-E84B-A678-2EF745BD9465}"/>
              </a:ext>
            </a:extLst>
          </p:cNvPr>
          <p:cNvGrpSpPr/>
          <p:nvPr/>
        </p:nvGrpSpPr>
        <p:grpSpPr>
          <a:xfrm>
            <a:off x="-2565242" y="-2347676"/>
            <a:ext cx="15702872" cy="9274428"/>
            <a:chOff x="-2565242" y="-2347676"/>
            <a:chExt cx="15702872" cy="9274428"/>
          </a:xfrm>
        </p:grpSpPr>
        <p:sp>
          <p:nvSpPr>
            <p:cNvPr id="5" name="任意多边形: 形状 2">
              <a:extLst>
                <a:ext uri="{FF2B5EF4-FFF2-40B4-BE49-F238E27FC236}">
                  <a16:creationId xmlns:a16="http://schemas.microsoft.com/office/drawing/2014/main" id="{1FA9F840-44A0-0C4C-A769-6BB403F115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93364" y="-9608"/>
              <a:ext cx="12162074" cy="6877215"/>
            </a:xfrm>
            <a:custGeom>
              <a:avLst/>
              <a:gdLst>
                <a:gd name="connsiteX0" fmla="*/ 9753751 w 12162074"/>
                <a:gd name="connsiteY0" fmla="*/ 0 h 6877215"/>
                <a:gd name="connsiteX1" fmla="*/ 11288981 w 12162074"/>
                <a:gd name="connsiteY1" fmla="*/ 0 h 6877215"/>
                <a:gd name="connsiteX2" fmla="*/ 11428126 w 12162074"/>
                <a:gd name="connsiteY2" fmla="*/ 242011 h 6877215"/>
                <a:gd name="connsiteX3" fmla="*/ 12162074 w 12162074"/>
                <a:gd name="connsiteY3" fmla="*/ 3140781 h 6877215"/>
                <a:gd name="connsiteX4" fmla="*/ 10953987 w 12162074"/>
                <a:gd name="connsiteY4" fmla="*/ 6779397 h 6877215"/>
                <a:gd name="connsiteX5" fmla="*/ 10877122 w 12162074"/>
                <a:gd name="connsiteY5" fmla="*/ 6877215 h 6877215"/>
                <a:gd name="connsiteX6" fmla="*/ 9147607 w 12162074"/>
                <a:gd name="connsiteY6" fmla="*/ 6877215 h 6877215"/>
                <a:gd name="connsiteX7" fmla="*/ 9155638 w 12162074"/>
                <a:gd name="connsiteY7" fmla="*/ 6870903 h 6877215"/>
                <a:gd name="connsiteX8" fmla="*/ 10914610 w 12162074"/>
                <a:gd name="connsiteY8" fmla="*/ 3140781 h 6877215"/>
                <a:gd name="connsiteX9" fmla="*/ 9810857 w 12162074"/>
                <a:gd name="connsiteY9" fmla="*/ 65931 h 6877215"/>
                <a:gd name="connsiteX10" fmla="*/ 873093 w 12162074"/>
                <a:gd name="connsiteY10" fmla="*/ 0 h 6877215"/>
                <a:gd name="connsiteX11" fmla="*/ 2408323 w 12162074"/>
                <a:gd name="connsiteY11" fmla="*/ 0 h 6877215"/>
                <a:gd name="connsiteX12" fmla="*/ 2351217 w 12162074"/>
                <a:gd name="connsiteY12" fmla="*/ 65931 h 6877215"/>
                <a:gd name="connsiteX13" fmla="*/ 1247464 w 12162074"/>
                <a:gd name="connsiteY13" fmla="*/ 3140781 h 6877215"/>
                <a:gd name="connsiteX14" fmla="*/ 3006436 w 12162074"/>
                <a:gd name="connsiteY14" fmla="*/ 6870903 h 6877215"/>
                <a:gd name="connsiteX15" fmla="*/ 3014468 w 12162074"/>
                <a:gd name="connsiteY15" fmla="*/ 6877215 h 6877215"/>
                <a:gd name="connsiteX16" fmla="*/ 1284952 w 12162074"/>
                <a:gd name="connsiteY16" fmla="*/ 6877215 h 6877215"/>
                <a:gd name="connsiteX17" fmla="*/ 1208087 w 12162074"/>
                <a:gd name="connsiteY17" fmla="*/ 6779397 h 6877215"/>
                <a:gd name="connsiteX18" fmla="*/ 0 w 12162074"/>
                <a:gd name="connsiteY18" fmla="*/ 3140781 h 6877215"/>
                <a:gd name="connsiteX19" fmla="*/ 733949 w 12162074"/>
                <a:gd name="connsiteY19" fmla="*/ 242011 h 68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62074" h="6877215">
                  <a:moveTo>
                    <a:pt x="9753751" y="0"/>
                  </a:moveTo>
                  <a:lnTo>
                    <a:pt x="11288981" y="0"/>
                  </a:lnTo>
                  <a:lnTo>
                    <a:pt x="11428126" y="242011"/>
                  </a:lnTo>
                  <a:cubicBezTo>
                    <a:pt x="11896198" y="1103709"/>
                    <a:pt x="12162074" y="2091194"/>
                    <a:pt x="12162074" y="3140781"/>
                  </a:cubicBezTo>
                  <a:cubicBezTo>
                    <a:pt x="12162074" y="4505245"/>
                    <a:pt x="11712743" y="5764755"/>
                    <a:pt x="10953987" y="6779397"/>
                  </a:cubicBezTo>
                  <a:lnTo>
                    <a:pt x="10877122" y="6877215"/>
                  </a:lnTo>
                  <a:lnTo>
                    <a:pt x="9147607" y="6877215"/>
                  </a:lnTo>
                  <a:lnTo>
                    <a:pt x="9155638" y="6870903"/>
                  </a:lnTo>
                  <a:cubicBezTo>
                    <a:pt x="10229887" y="5984283"/>
                    <a:pt x="10914610" y="4642502"/>
                    <a:pt x="10914610" y="3140781"/>
                  </a:cubicBezTo>
                  <a:cubicBezTo>
                    <a:pt x="10914610" y="1972776"/>
                    <a:pt x="10500395" y="901525"/>
                    <a:pt x="9810857" y="65931"/>
                  </a:cubicBezTo>
                  <a:close/>
                  <a:moveTo>
                    <a:pt x="873093" y="0"/>
                  </a:moveTo>
                  <a:lnTo>
                    <a:pt x="2408323" y="0"/>
                  </a:lnTo>
                  <a:lnTo>
                    <a:pt x="2351217" y="65931"/>
                  </a:lnTo>
                  <a:cubicBezTo>
                    <a:pt x="1661680" y="901525"/>
                    <a:pt x="1247464" y="1972776"/>
                    <a:pt x="1247464" y="3140781"/>
                  </a:cubicBezTo>
                  <a:cubicBezTo>
                    <a:pt x="1247464" y="4642502"/>
                    <a:pt x="1932188" y="5984283"/>
                    <a:pt x="3006436" y="6870903"/>
                  </a:cubicBezTo>
                  <a:lnTo>
                    <a:pt x="3014468" y="6877215"/>
                  </a:lnTo>
                  <a:lnTo>
                    <a:pt x="1284952" y="6877215"/>
                  </a:lnTo>
                  <a:lnTo>
                    <a:pt x="1208087" y="6779397"/>
                  </a:lnTo>
                  <a:cubicBezTo>
                    <a:pt x="449331" y="5764755"/>
                    <a:pt x="0" y="4505245"/>
                    <a:pt x="0" y="3140781"/>
                  </a:cubicBezTo>
                  <a:cubicBezTo>
                    <a:pt x="0" y="2091194"/>
                    <a:pt x="265876" y="1103709"/>
                    <a:pt x="733949" y="242011"/>
                  </a:cubicBezTo>
                  <a:close/>
                </a:path>
              </a:pathLst>
            </a:cu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任意多边形 5">
              <a:extLst>
                <a:ext uri="{FF2B5EF4-FFF2-40B4-BE49-F238E27FC236}">
                  <a16:creationId xmlns:a16="http://schemas.microsoft.com/office/drawing/2014/main" id="{B39686B4-75D8-114B-ADF7-7B33055538F1}"/>
                </a:ext>
              </a:extLst>
            </p:cNvPr>
            <p:cNvSpPr/>
            <p:nvPr/>
          </p:nvSpPr>
          <p:spPr>
            <a:xfrm flipH="1" flipV="1">
              <a:off x="-183088" y="6372622"/>
              <a:ext cx="12558175" cy="523332"/>
            </a:xfrm>
            <a:custGeom>
              <a:avLst/>
              <a:gdLst>
                <a:gd name="connsiteX0" fmla="*/ 0 w 6393307"/>
                <a:gd name="connsiteY0" fmla="*/ 0 h 1487481"/>
                <a:gd name="connsiteX1" fmla="*/ 6393307 w 6393307"/>
                <a:gd name="connsiteY1" fmla="*/ 0 h 1487481"/>
                <a:gd name="connsiteX2" fmla="*/ 5571101 w 6393307"/>
                <a:gd name="connsiteY2" fmla="*/ 1487481 h 1487481"/>
                <a:gd name="connsiteX3" fmla="*/ 2729826 w 6393307"/>
                <a:gd name="connsiteY3" fmla="*/ 1487481 h 1487481"/>
                <a:gd name="connsiteX4" fmla="*/ 1012310 w 6393307"/>
                <a:gd name="connsiteY4" fmla="*/ 1487481 h 1487481"/>
                <a:gd name="connsiteX5" fmla="*/ 0 w 6393307"/>
                <a:gd name="connsiteY5" fmla="*/ 1487481 h 1487481"/>
                <a:gd name="connsiteX6" fmla="*/ 0 w 6393307"/>
                <a:gd name="connsiteY6" fmla="*/ 0 h 148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307" h="1487481">
                  <a:moveTo>
                    <a:pt x="0" y="0"/>
                  </a:moveTo>
                  <a:lnTo>
                    <a:pt x="6393307" y="0"/>
                  </a:lnTo>
                  <a:lnTo>
                    <a:pt x="5571101" y="1487481"/>
                  </a:lnTo>
                  <a:lnTo>
                    <a:pt x="2729826" y="1487481"/>
                  </a:lnTo>
                  <a:lnTo>
                    <a:pt x="1012310" y="1487481"/>
                  </a:lnTo>
                  <a:lnTo>
                    <a:pt x="0" y="1487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微软雅黑"/>
                <a:sym typeface="微软雅黑"/>
              </a:endParaRPr>
            </a:p>
          </p:txBody>
        </p:sp>
        <p:sp>
          <p:nvSpPr>
            <p:cNvPr id="7" name="圆: 空心 1">
              <a:extLst>
                <a:ext uri="{FF2B5EF4-FFF2-40B4-BE49-F238E27FC236}">
                  <a16:creationId xmlns:a16="http://schemas.microsoft.com/office/drawing/2014/main" id="{15A743C8-43B5-414E-8317-B193891716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565242" y="-2347676"/>
              <a:ext cx="5130483" cy="5130812"/>
            </a:xfrm>
            <a:prstGeom prst="donut">
              <a:avLst>
                <a:gd name="adj" fmla="val 19910"/>
              </a:avLst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3C6E4AF9-DF26-E24D-B474-CBA672DF760E}"/>
                </a:ext>
              </a:extLst>
            </p:cNvPr>
            <p:cNvGrpSpPr/>
            <p:nvPr/>
          </p:nvGrpSpPr>
          <p:grpSpPr>
            <a:xfrm>
              <a:off x="-883704" y="1545037"/>
              <a:ext cx="1891260" cy="1883963"/>
              <a:chOff x="95534" y="5186149"/>
              <a:chExt cx="1891260" cy="1883963"/>
            </a:xfrm>
          </p:grpSpPr>
          <p:cxnSp>
            <p:nvCxnSpPr>
              <p:cNvPr id="23" name="直接连接符 4">
                <a:extLst>
                  <a:ext uri="{FF2B5EF4-FFF2-40B4-BE49-F238E27FC236}">
                    <a16:creationId xmlns:a16="http://schemas.microsoft.com/office/drawing/2014/main" id="{6B0D1BD0-53E6-FD4A-8845-09E91E685C6A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5">
                <a:extLst>
                  <a:ext uri="{FF2B5EF4-FFF2-40B4-BE49-F238E27FC236}">
                    <a16:creationId xmlns:a16="http://schemas.microsoft.com/office/drawing/2014/main" id="{89F94BD5-39B3-A94A-A765-451038C11DBB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6">
                <a:extLst>
                  <a:ext uri="{FF2B5EF4-FFF2-40B4-BE49-F238E27FC236}">
                    <a16:creationId xmlns:a16="http://schemas.microsoft.com/office/drawing/2014/main" id="{420CEB3B-7976-A042-88D1-99097B18FD61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7">
                <a:extLst>
                  <a:ext uri="{FF2B5EF4-FFF2-40B4-BE49-F238E27FC236}">
                    <a16:creationId xmlns:a16="http://schemas.microsoft.com/office/drawing/2014/main" id="{7E42A92D-2392-334B-B545-3887F3EBC8D1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8">
                <a:extLst>
                  <a:ext uri="{FF2B5EF4-FFF2-40B4-BE49-F238E27FC236}">
                    <a16:creationId xmlns:a16="http://schemas.microsoft.com/office/drawing/2014/main" id="{E18C754F-F044-1C45-8A43-3FA5F2A1C739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9">
                <a:extLst>
                  <a:ext uri="{FF2B5EF4-FFF2-40B4-BE49-F238E27FC236}">
                    <a16:creationId xmlns:a16="http://schemas.microsoft.com/office/drawing/2014/main" id="{74D2EEAD-94C4-694C-9BE1-B8832FB4960A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0">
                <a:extLst>
                  <a:ext uri="{FF2B5EF4-FFF2-40B4-BE49-F238E27FC236}">
                    <a16:creationId xmlns:a16="http://schemas.microsoft.com/office/drawing/2014/main" id="{DEA66BD9-E1F9-344E-9F48-E1D171ECE64D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1">
                <a:extLst>
                  <a:ext uri="{FF2B5EF4-FFF2-40B4-BE49-F238E27FC236}">
                    <a16:creationId xmlns:a16="http://schemas.microsoft.com/office/drawing/2014/main" id="{3F68DAB1-E51C-764A-AFFD-84F8FA85832C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833F9BEE-A002-4F44-991A-F0409872C055}"/>
                </a:ext>
              </a:extLst>
            </p:cNvPr>
            <p:cNvSpPr/>
            <p:nvPr/>
          </p:nvSpPr>
          <p:spPr>
            <a:xfrm>
              <a:off x="11255243" y="440688"/>
              <a:ext cx="392400" cy="3908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椭圆 18">
              <a:extLst>
                <a:ext uri="{FF2B5EF4-FFF2-40B4-BE49-F238E27FC236}">
                  <a16:creationId xmlns:a16="http://schemas.microsoft.com/office/drawing/2014/main" id="{0029BC1F-ACA1-ED4D-B752-1489D730CA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3180" y="5531138"/>
              <a:ext cx="1184494" cy="11796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" name="组合 19">
              <a:extLst>
                <a:ext uri="{FF2B5EF4-FFF2-40B4-BE49-F238E27FC236}">
                  <a16:creationId xmlns:a16="http://schemas.microsoft.com/office/drawing/2014/main" id="{AD6C1591-F0EF-6F44-96B7-39FB021D48A6}"/>
                </a:ext>
              </a:extLst>
            </p:cNvPr>
            <p:cNvGrpSpPr/>
            <p:nvPr/>
          </p:nvGrpSpPr>
          <p:grpSpPr>
            <a:xfrm>
              <a:off x="11246370" y="1618395"/>
              <a:ext cx="1891260" cy="1883963"/>
              <a:chOff x="95534" y="5186149"/>
              <a:chExt cx="1891260" cy="1883963"/>
            </a:xfrm>
          </p:grpSpPr>
          <p:cxnSp>
            <p:nvCxnSpPr>
              <p:cNvPr id="15" name="直接连接符 20">
                <a:extLst>
                  <a:ext uri="{FF2B5EF4-FFF2-40B4-BE49-F238E27FC236}">
                    <a16:creationId xmlns:a16="http://schemas.microsoft.com/office/drawing/2014/main" id="{E4937E54-8601-3F42-AC6A-84B672960933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21">
                <a:extLst>
                  <a:ext uri="{FF2B5EF4-FFF2-40B4-BE49-F238E27FC236}">
                    <a16:creationId xmlns:a16="http://schemas.microsoft.com/office/drawing/2014/main" id="{86233C58-28F1-D648-AF6A-CBE5A3B31EEC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22">
                <a:extLst>
                  <a:ext uri="{FF2B5EF4-FFF2-40B4-BE49-F238E27FC236}">
                    <a16:creationId xmlns:a16="http://schemas.microsoft.com/office/drawing/2014/main" id="{580F966B-5CCB-A645-8D31-E831BFEFF67B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23">
                <a:extLst>
                  <a:ext uri="{FF2B5EF4-FFF2-40B4-BE49-F238E27FC236}">
                    <a16:creationId xmlns:a16="http://schemas.microsoft.com/office/drawing/2014/main" id="{CA6C251A-9FC4-A44C-A8D0-92AF98B53775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24">
                <a:extLst>
                  <a:ext uri="{FF2B5EF4-FFF2-40B4-BE49-F238E27FC236}">
                    <a16:creationId xmlns:a16="http://schemas.microsoft.com/office/drawing/2014/main" id="{5BF8DA81-77E3-D443-8363-79D586E5147E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5">
                <a:extLst>
                  <a:ext uri="{FF2B5EF4-FFF2-40B4-BE49-F238E27FC236}">
                    <a16:creationId xmlns:a16="http://schemas.microsoft.com/office/drawing/2014/main" id="{EEF1415F-3512-AE43-BA9F-0E37551102AD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6">
                <a:extLst>
                  <a:ext uri="{FF2B5EF4-FFF2-40B4-BE49-F238E27FC236}">
                    <a16:creationId xmlns:a16="http://schemas.microsoft.com/office/drawing/2014/main" id="{AC4B42B1-BA81-6E4D-A38E-5ACF15C485C9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7">
                <a:extLst>
                  <a:ext uri="{FF2B5EF4-FFF2-40B4-BE49-F238E27FC236}">
                    <a16:creationId xmlns:a16="http://schemas.microsoft.com/office/drawing/2014/main" id="{690CDA32-D21C-6B47-978C-9D394612383F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76">
              <a:extLst>
                <a:ext uri="{FF2B5EF4-FFF2-40B4-BE49-F238E27FC236}">
                  <a16:creationId xmlns:a16="http://schemas.microsoft.com/office/drawing/2014/main" id="{18EBA33B-8A05-2849-9C86-5F772D239493}"/>
                </a:ext>
              </a:extLst>
            </p:cNvPr>
            <p:cNvSpPr txBox="1"/>
            <p:nvPr/>
          </p:nvSpPr>
          <p:spPr>
            <a:xfrm>
              <a:off x="544357" y="541658"/>
              <a:ext cx="1479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World Day of 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微软雅黑"/>
                <a:cs typeface="Apple Chancery" panose="03020702040506060504" pitchFamily="66" charset="-79"/>
                <a:sym typeface="微软雅黑"/>
              </a:endParaRPr>
            </a:p>
          </p:txBody>
        </p:sp>
        <p:sp>
          <p:nvSpPr>
            <p:cNvPr id="13" name="文本框 4">
              <a:extLst>
                <a:ext uri="{FF2B5EF4-FFF2-40B4-BE49-F238E27FC236}">
                  <a16:creationId xmlns:a16="http://schemas.microsoft.com/office/drawing/2014/main" id="{07416989-7CB1-C648-8A17-CF0CFB8FFCFD}"/>
                </a:ext>
              </a:extLst>
            </p:cNvPr>
            <p:cNvSpPr txBox="1"/>
            <p:nvPr/>
          </p:nvSpPr>
          <p:spPr>
            <a:xfrm>
              <a:off x="815706" y="661078"/>
              <a:ext cx="1336776" cy="77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600" dirty="0">
                  <a:solidFill>
                    <a:srgbClr val="FFC000"/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Prayer 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46C7FB24-F9BF-E840-967E-5F49720F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22" y="1441432"/>
              <a:ext cx="5485320" cy="548532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6327987" y="1267135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500" kern="2600" dirty="0">
                <a:solidFill>
                  <a:srgbClr val="FF0000"/>
                </a:solidFill>
                <a:latin typeface="Heiti SC Medium" pitchFamily="2" charset="-128"/>
                <a:ea typeface="Heiti SC Medium" pitchFamily="2" charset="-128"/>
              </a:rPr>
              <a:t>國際區域</a:t>
            </a:r>
            <a:endParaRPr lang="zh-TW" altLang="en-US" sz="6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908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814CF-D733-C044-B9BD-D40AEDB3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65125"/>
            <a:ext cx="8001000" cy="1325563"/>
          </a:xfrm>
        </p:spPr>
        <p:txBody>
          <a:bodyPr/>
          <a:lstStyle/>
          <a:p>
            <a:pPr marR="0" rtl="0"/>
            <a:r>
              <a:rPr lang="zh-TW" altLang="en-US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區長</a:t>
            </a:r>
            <a:r>
              <a:rPr lang="en-US" altLang="zh-TW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艾伯莫爾．達．希爾法</a:t>
            </a:r>
            <a:r>
              <a:rPr lang="en-US" altLang="zh-TW" sz="32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sz="3200" b="1" dirty="0" err="1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Abmael</a:t>
            </a:r>
            <a:r>
              <a:rPr lang="en-US" altLang="zh-TW" sz="32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da Silva)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BDDA83-3CC3-A944-9F2A-5782E25B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 神 信實供應三個 </a:t>
            </a:r>
            <a:r>
              <a:rPr lang="en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</a:t>
            </a:r>
            <a:r>
              <a:rPr lang="zh-TW" altLang="en-US" dirty="0"/>
              <a:t>（墨西哥</a:t>
            </a:r>
            <a:r>
              <a:rPr lang="en-US" altLang="zh-TW" dirty="0"/>
              <a:t>〈</a:t>
            </a:r>
            <a:r>
              <a:rPr lang="zh-TW" altLang="en-US" dirty="0"/>
              <a:t>西班牙語</a:t>
            </a:r>
            <a:r>
              <a:rPr lang="en-US" altLang="zh-TW" dirty="0"/>
              <a:t>〉</a:t>
            </a:r>
            <a:r>
              <a:rPr lang="zh-TW" altLang="en-US" dirty="0"/>
              <a:t>、巴西</a:t>
            </a:r>
            <a:r>
              <a:rPr lang="en-US" altLang="zh-TW" dirty="0"/>
              <a:t>〈</a:t>
            </a:r>
            <a:r>
              <a:rPr lang="zh-TW" altLang="en-US" dirty="0"/>
              <a:t>葡萄牙語</a:t>
            </a:r>
            <a:r>
              <a:rPr lang="en-US" altLang="zh-TW" dirty="0"/>
              <a:t>〉</a:t>
            </a:r>
            <a:r>
              <a:rPr lang="zh-TW" altLang="en-US" dirty="0"/>
              <a:t>、巴西</a:t>
            </a:r>
            <a:r>
              <a:rPr lang="en-US" altLang="zh-TW" dirty="0"/>
              <a:t>〈</a:t>
            </a:r>
            <a:r>
              <a:rPr lang="zh-TW" altLang="en-US" dirty="0"/>
              <a:t>西班牙語</a:t>
            </a:r>
            <a:r>
              <a:rPr lang="en-US" altLang="zh-TW" dirty="0"/>
              <a:t>〉</a:t>
            </a:r>
            <a:r>
              <a:rPr lang="zh-TW" altLang="en-US" dirty="0"/>
              <a:t>）獻上讚美。</a:t>
            </a:r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感謝線上事工，使我們能觸及原本不易到達的地區。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dirty="0"/>
              <a:t> </a:t>
            </a:r>
            <a:r>
              <a:rPr lang="zh-TW" altLang="en-US" dirty="0"/>
              <a:t>為暑期／冬季的 </a:t>
            </a:r>
            <a:r>
              <a:rPr lang="en-US" altLang="zh-TW" dirty="0"/>
              <a:t>5 </a:t>
            </a:r>
            <a:r>
              <a:rPr lang="zh-TW" altLang="en-US" dirty="0"/>
              <a:t>日聖經班、營會、假期聖經班事工順利獻上讚美。</a:t>
            </a:r>
          </a:p>
          <a:p>
            <a:pPr marR="0" lvl="0" rtl="0"/>
            <a:endParaRPr lang="zh-TW" altLang="en-US" b="0" i="0" u="none" strike="noStrike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7879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962C2-417D-5CB2-EF84-8F1E37893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51C1C0-79D8-18C6-AC82-43A15EB4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65125"/>
            <a:ext cx="8001000" cy="1325563"/>
          </a:xfrm>
        </p:spPr>
        <p:txBody>
          <a:bodyPr/>
          <a:lstStyle/>
          <a:p>
            <a:pPr marR="0" rtl="0"/>
            <a:r>
              <a:rPr lang="zh-TW" altLang="en-US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區長</a:t>
            </a:r>
            <a:r>
              <a:rPr lang="en-US" altLang="zh-TW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艾伯莫爾．達．希爾法</a:t>
            </a:r>
            <a:r>
              <a:rPr lang="en-US" altLang="zh-TW" sz="32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sz="3200" b="1" dirty="0" err="1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Abmael</a:t>
            </a:r>
            <a:r>
              <a:rPr lang="en-US" altLang="zh-TW" sz="32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da Silva)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CD511C-0605-757A-033F-5A88FDB0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• </a:t>
            </a:r>
            <a:r>
              <a:rPr lang="zh-TW" altLang="en-US" dirty="0"/>
              <a:t>願各國有許多老師參與 </a:t>
            </a:r>
            <a:r>
              <a:rPr lang="en" altLang="zh-TW" dirty="0"/>
              <a:t>CPC(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，並在每個拉丁美洲國家帶領兒童歸向基督禱告。</a:t>
            </a:r>
          </a:p>
          <a:p>
            <a:endParaRPr lang="zh-TW" altLang="en-US" dirty="0"/>
          </a:p>
          <a:p>
            <a:r>
              <a:rPr lang="zh-TW" altLang="en-US" dirty="0"/>
              <a:t>神 顧念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每位成員的心與屬靈生命。</a:t>
            </a:r>
          </a:p>
          <a:p>
            <a:pPr marR="0" lvl="0" rtl="0"/>
            <a:endParaRPr lang="zh-TW" altLang="en-US" b="0" i="0" u="none" strike="noStrike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93909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814CF-D733-C044-B9BD-D40AEDB3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65125"/>
            <a:ext cx="8001000" cy="1325563"/>
          </a:xfrm>
        </p:spPr>
        <p:txBody>
          <a:bodyPr/>
          <a:lstStyle/>
          <a:p>
            <a:r>
              <a:rPr lang="zh-TW" altLang="en-US" dirty="0"/>
              <a:t>區域教育協調員： </a:t>
            </a:r>
            <a:r>
              <a:rPr lang="en" altLang="zh-TW" dirty="0"/>
              <a:t>Sandra </a:t>
            </a:r>
            <a:r>
              <a:rPr lang="en" altLang="zh-TW" dirty="0" err="1"/>
              <a:t>Antonelly</a:t>
            </a:r>
            <a:endParaRPr lang="en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BDDA83-3CC3-A944-9F2A-5782E25B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r>
              <a:rPr lang="en" altLang="zh-TW" dirty="0"/>
              <a:t> CMI(</a:t>
            </a:r>
            <a:r>
              <a:rPr lang="zh-TW" altLang="en-US" dirty="0"/>
              <a:t>兒童事工學院</a:t>
            </a:r>
            <a:r>
              <a:rPr lang="en-US" altLang="zh-TW" dirty="0"/>
              <a:t>)——</a:t>
            </a:r>
            <a:r>
              <a:rPr lang="zh-TW" altLang="en-US" dirty="0"/>
              <a:t>求 神 引導三個 </a:t>
            </a:r>
            <a:r>
              <a:rPr lang="en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 </a:t>
            </a:r>
            <a:r>
              <a:rPr lang="zh-TW" altLang="en-US" dirty="0"/>
              <a:t>學員的事奉。</a:t>
            </a:r>
          </a:p>
          <a:p>
            <a:r>
              <a:rPr lang="zh-TW" altLang="en-US" dirty="0"/>
              <a:t>導師培訓之進階</a:t>
            </a:r>
            <a:r>
              <a:rPr lang="en-US" altLang="zh-TW" dirty="0"/>
              <a:t>——</a:t>
            </a:r>
            <a:r>
              <a:rPr lang="zh-TW" altLang="en-US" dirty="0"/>
              <a:t>為教師的訓練倍增、接觸兒童的外展能倍增禱告。</a:t>
            </a:r>
          </a:p>
          <a:p>
            <a:r>
              <a:rPr lang="en-US" altLang="zh-TW" dirty="0"/>
              <a:t> </a:t>
            </a:r>
            <a:r>
              <a:rPr lang="en" altLang="zh-TW" dirty="0"/>
              <a:t>JYC(</a:t>
            </a:r>
            <a:r>
              <a:rPr lang="zh-TW" altLang="en-US" dirty="0"/>
              <a:t>青少年挑戰</a:t>
            </a:r>
            <a:r>
              <a:rPr lang="en-US" altLang="zh-TW" dirty="0"/>
              <a:t>)</a:t>
            </a:r>
            <a:r>
              <a:rPr lang="zh-TW" altLang="en-US" dirty="0"/>
              <a:t>：願 </a:t>
            </a:r>
            <a:r>
              <a:rPr lang="en" altLang="zh-TW" dirty="0"/>
              <a:t>JYC </a:t>
            </a:r>
            <a:r>
              <a:rPr lang="zh-TW" altLang="en-US" dirty="0"/>
              <a:t>的異象在全區擴展禱告。</a:t>
            </a:r>
          </a:p>
        </p:txBody>
      </p:sp>
    </p:spTree>
    <p:extLst>
      <p:ext uri="{BB962C8B-B14F-4D97-AF65-F5344CB8AC3E}">
        <p14:creationId xmlns:p14="http://schemas.microsoft.com/office/powerpoint/2010/main" val="39394720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814CF-D733-C044-B9BD-D40AEDB3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65125"/>
            <a:ext cx="80010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區域禱告協調員</a:t>
            </a:r>
            <a:r>
              <a:rPr lang="zh-TW" altLang="en" dirty="0"/>
              <a:t>：</a:t>
            </a:r>
            <a:r>
              <a:rPr lang="en" altLang="zh-TW" dirty="0"/>
              <a:t>Adriana </a:t>
            </a:r>
            <a:r>
              <a:rPr lang="en" altLang="zh-TW" dirty="0" err="1"/>
              <a:t>Goiburú</a:t>
            </a:r>
            <a:br>
              <a:rPr lang="en" altLang="zh-TW" dirty="0"/>
            </a:b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BDDA83-3CC3-A944-9F2A-5782E25B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 </a:t>
            </a:r>
            <a:r>
              <a:rPr lang="en-US" altLang="zh-TW" dirty="0"/>
              <a:t>17 </a:t>
            </a:r>
            <a:r>
              <a:rPr lang="zh-TW" altLang="en-US" dirty="0"/>
              <a:t>國的禱告協調員與禱告事工獻上讚美。</a:t>
            </a:r>
          </a:p>
          <a:p>
            <a:r>
              <a:rPr lang="zh-TW" altLang="en-US" dirty="0"/>
              <a:t>為三個尚無禱告協調員的國家（厄瓜多、巴拿馬、波多黎各）能興起負責人禱告。</a:t>
            </a:r>
          </a:p>
          <a:p>
            <a:r>
              <a:rPr lang="zh-TW" altLang="en-US" dirty="0"/>
              <a:t>為區域與州級「同心禱告」（</a:t>
            </a:r>
            <a:r>
              <a:rPr lang="en" altLang="zh-TW" dirty="0"/>
              <a:t>Together in Prayer</a:t>
            </a:r>
            <a:r>
              <a:rPr lang="zh-TW" altLang="en" dirty="0"/>
              <a:t>）</a:t>
            </a:r>
            <a:r>
              <a:rPr lang="zh-TW" altLang="en-US" dirty="0"/>
              <a:t>聚會獻上讚美。</a:t>
            </a:r>
          </a:p>
          <a:p>
            <a:pPr marL="0" marR="0" lvl="0" indent="0" rtl="0">
              <a:buNone/>
            </a:pPr>
            <a:endParaRPr lang="zh-TW" altLang="en-US" b="0" i="0" u="none" strike="noStrike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6234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6E269-FFCF-AD62-A0B8-25DF3A2D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22941-696E-F8E0-90F0-194F6B40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/>
          <a:lstStyle/>
          <a:p>
            <a:r>
              <a:rPr lang="zh-TW" altLang="en-US" dirty="0"/>
              <a:t>阿根廷：</a:t>
            </a:r>
            <a:r>
              <a:rPr lang="en" altLang="zh-TW" dirty="0"/>
              <a:t>Jorge Robertson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3D4B4B-6266-CBD7-9773-8E6C4EF2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教育部門專案 ：為 </a:t>
            </a:r>
            <a:r>
              <a:rPr lang="en" altLang="zh-TW" dirty="0" err="1"/>
              <a:t>DeMi</a:t>
            </a:r>
            <a:r>
              <a:rPr lang="en" altLang="zh-TW" dirty="0"/>
              <a:t> </a:t>
            </a:r>
            <a:r>
              <a:rPr lang="zh-TW" altLang="en-US" dirty="0"/>
              <a:t>訓練原住民教師的異象禱告。</a:t>
            </a:r>
          </a:p>
          <a:p>
            <a:r>
              <a:rPr lang="zh-TW" altLang="en-US" dirty="0"/>
              <a:t>為即將推出的教材：宣教課程、小冊子，以及兒童詩歌專輯禱告。</a:t>
            </a:r>
          </a:p>
          <a:p>
            <a:r>
              <a:rPr lang="zh-TW" altLang="en-US" dirty="0"/>
              <a:t>為全國幾乎各省都設有 </a:t>
            </a:r>
            <a:r>
              <a:rPr lang="en-US" altLang="zh-TW" dirty="0"/>
              <a:t>43 </a:t>
            </a:r>
            <a:r>
              <a:rPr lang="zh-TW" altLang="en-US" dirty="0"/>
              <a:t>個禱告小組，支持並保護同工禱告。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28168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DBCC-942A-97B8-E39D-E0A61325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5A97C-6BE1-B4C2-0492-CC2ABCD5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365125"/>
            <a:ext cx="8250836" cy="1325563"/>
          </a:xfrm>
        </p:spPr>
        <p:txBody>
          <a:bodyPr/>
          <a:lstStyle/>
          <a:p>
            <a:r>
              <a:rPr lang="zh-TW" altLang="en-US" dirty="0"/>
              <a:t>玻利維亞：</a:t>
            </a:r>
            <a:r>
              <a:rPr lang="en" altLang="zh-TW" dirty="0"/>
              <a:t>Luis Zeballos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18215B-9656-F256-DCD9-B6C2BE36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64" y="1825625"/>
            <a:ext cx="8250836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為十月舉辦 </a:t>
            </a:r>
            <a:r>
              <a:rPr lang="en" altLang="zh-TW" dirty="0"/>
              <a:t>CPC( </a:t>
            </a:r>
            <a:r>
              <a:rPr lang="zh-TW" altLang="en-US" dirty="0"/>
              <a:t>聖誕節慶祝會 </a:t>
            </a:r>
            <a:r>
              <a:rPr lang="en-US" altLang="zh-TW" dirty="0"/>
              <a:t>) </a:t>
            </a:r>
            <a:r>
              <a:rPr lang="zh-TW" altLang="en-US" dirty="0"/>
              <a:t>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 </a:t>
            </a:r>
            <a:r>
              <a:rPr lang="en-US" altLang="zh-TW" dirty="0"/>
              <a:t>2026 </a:t>
            </a:r>
            <a:r>
              <a:rPr lang="zh-TW" altLang="en-US" dirty="0"/>
              <a:t>年全國評估計劃會與全國導師級培訓禱告。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門徒訓練事工</a:t>
            </a:r>
            <a:r>
              <a:rPr lang="en-US" altLang="zh-TW" dirty="0"/>
              <a:t>—</a:t>
            </a:r>
            <a:r>
              <a:rPr lang="zh-TW" altLang="en-US" dirty="0"/>
              <a:t>為在學校與教會服事的挑戰禱告。</a:t>
            </a:r>
          </a:p>
          <a:p>
            <a:pPr marL="0" indent="0">
              <a:buNone/>
            </a:pPr>
            <a:endParaRPr lang="en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679493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1596</Words>
  <Application>Microsoft Macintosh PowerPoint</Application>
  <PresentationFormat>寬螢幕</PresentationFormat>
  <Paragraphs>126</Paragraphs>
  <Slides>29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方正彩雲</vt:lpstr>
      <vt:lpstr>華康中黑體(P)</vt:lpstr>
      <vt:lpstr>Microsoft JhengHei</vt:lpstr>
      <vt:lpstr>Heiti SC Medium</vt:lpstr>
      <vt:lpstr>Arial</vt:lpstr>
      <vt:lpstr>Avenir Next Condensed Demi Bold</vt:lpstr>
      <vt:lpstr>Calibri</vt:lpstr>
      <vt:lpstr>Calibri Light</vt:lpstr>
      <vt:lpstr>Noto Sans</vt:lpstr>
      <vt:lpstr>Office 佈景主題</vt:lpstr>
      <vt:lpstr>PowerPoint 簡報</vt:lpstr>
      <vt:lpstr>PowerPoint 簡報</vt:lpstr>
      <vt:lpstr>拉丁美洲區</vt:lpstr>
      <vt:lpstr>區長: 艾伯莫爾．達．希爾法(Abmael da Silva)</vt:lpstr>
      <vt:lpstr>區長: 艾伯莫爾．達．希爾法(Abmael da Silva)</vt:lpstr>
      <vt:lpstr>區域教育協調員： Sandra Antonelly</vt:lpstr>
      <vt:lpstr>區域禱告協調員：Adriana Goiburú </vt:lpstr>
      <vt:lpstr>阿根廷：Jorge Robertson</vt:lpstr>
      <vt:lpstr>玻利維亞：Luis Zeballos</vt:lpstr>
      <vt:lpstr>巴西：Natanael Negrão、Dalierson Sarrazin、Rivaldo Maranhão</vt:lpstr>
      <vt:lpstr>智利：Stalin Solís</vt:lpstr>
      <vt:lpstr>哥倫比亞：Luis Fernando Vanegas</vt:lpstr>
      <vt:lpstr>哥斯大黎加：Rosita Hernández Espinoza </vt:lpstr>
      <vt:lpstr>厄瓜多：Doris Saavedra</vt:lpstr>
      <vt:lpstr>薩爾瓦多：Ana Esperanza Monterroza</vt:lpstr>
      <vt:lpstr>瓜地馬拉：Ismael López</vt:lpstr>
      <vt:lpstr>宏都拉斯：Altagracia Lagos</vt:lpstr>
      <vt:lpstr>墨西哥：Enrique Serralta</vt:lpstr>
      <vt:lpstr>尼加拉瓜：Yesenia Ordoñez </vt:lpstr>
      <vt:lpstr>巴拿馬</vt:lpstr>
      <vt:lpstr>巴拉圭：Mario Soler</vt:lpstr>
      <vt:lpstr>祕魯：Hermes Pando</vt:lpstr>
      <vt:lpstr>波多黎各</vt:lpstr>
      <vt:lpstr>多明尼加共和國：María Isabel Rodríguez</vt:lpstr>
      <vt:lpstr>烏拉圭</vt:lpstr>
      <vt:lpstr>敏感國家9</vt:lpstr>
      <vt:lpstr>敏感國家10</vt:lpstr>
      <vt:lpstr>委內瑞拉：Nader Houssin</vt:lpstr>
      <vt:lpstr>敏感國家1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28</cp:revision>
  <dcterms:created xsi:type="dcterms:W3CDTF">2024-10-18T17:14:35Z</dcterms:created>
  <dcterms:modified xsi:type="dcterms:W3CDTF">2025-10-28T01:53:46Z</dcterms:modified>
</cp:coreProperties>
</file>