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77" r:id="rId2"/>
    <p:sldId id="333" r:id="rId3"/>
    <p:sldId id="312" r:id="rId4"/>
    <p:sldId id="313" r:id="rId5"/>
    <p:sldId id="351" r:id="rId6"/>
    <p:sldId id="353" r:id="rId7"/>
    <p:sldId id="352" r:id="rId8"/>
    <p:sldId id="354" r:id="rId9"/>
    <p:sldId id="355" r:id="rId10"/>
    <p:sldId id="314" r:id="rId11"/>
    <p:sldId id="315" r:id="rId12"/>
    <p:sldId id="356" r:id="rId13"/>
    <p:sldId id="357" r:id="rId14"/>
    <p:sldId id="358" r:id="rId15"/>
    <p:sldId id="316" r:id="rId16"/>
    <p:sldId id="317" r:id="rId17"/>
    <p:sldId id="318" r:id="rId18"/>
    <p:sldId id="359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2"/>
    <p:restoredTop sz="95801"/>
  </p:normalViewPr>
  <p:slideViewPr>
    <p:cSldViewPr snapToGrid="0" snapToObjects="1">
      <p:cViewPr varScale="1">
        <p:scale>
          <a:sx n="65" d="100"/>
          <a:sy n="65" d="100"/>
        </p:scale>
        <p:origin x="232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F3431-8857-1E42-9E15-E1B48CAA1646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126DF-AFEE-F441-B04F-48AE9F15F34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80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CFFEDE0-32DC-2FFC-3925-5264110B4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D551A4-CA49-1945-B756-26E138ECA415}" type="slidenum">
              <a:rPr lang="en-US" altLang="zh-TW" sz="1200"/>
              <a:pPr/>
              <a:t>2</a:t>
            </a:fld>
            <a:endParaRPr lang="en-US" altLang="zh-TW" sz="1200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DA1E55-5D22-0736-0C56-0A1C3D0A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55B7608-6AFD-4BC0-21BC-8AE92CB89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3D244-4C75-484A-92E8-F922F6A53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A6B5E8-0078-C146-9D67-C54D44401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C2314-BAE4-7E4C-AA88-D0800C29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C44CA1-CF32-C140-BBCD-06429E85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46ECCD-EFE7-CC4D-BB55-8068A824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531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08A93-2214-824A-BBB2-9D134530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E606F7-272B-D944-8C64-92F1572B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8E76-F496-1D4D-80D5-BFF610A5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1D0EF9-5B24-6D47-8BD6-2518B45D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4994D-525B-F44B-AA71-AFBB432E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355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51F41DE-D4A1-AC47-8F2F-13700912F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299E59E-C75B-DE48-A2F0-BC05E9C68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5A0E91-DA0C-F747-AF9E-4A70C261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9C449F-1C75-DF4B-B31D-DAB7D9EC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9BB0B-2D50-BC4D-993B-0C5B080F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5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383F4-47F5-714E-B769-2282C185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578FF0-FAE0-3F4F-BCE6-6AD69F46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4940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4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TW" altLang="en-US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6B5D-1678-7A7E-9E9E-77E3539F1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F1A74F-5188-FC4F-6045-6D25A2B35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1C920-C777-C894-E7B5-50281522D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4101-0A29-4E45-8C32-453576FD7A24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886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A67B3-1FF9-0B4E-B6ED-1E025BC1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962A12-D43E-FC4D-BA96-4BA01F9E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B562B5-357D-594A-8CEC-400648EB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B32EC-E3FF-814E-9EDD-3141739A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3D4C49-0F98-8149-AD40-C44A0F2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94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98FFE-3EA8-5141-8129-CE71B200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0DF769-BA9F-834F-A4B7-812A7E9F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B1FD8-AEC0-CC48-93ED-1A11CE29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2BC34C-4B54-1E4D-9FC3-88618F1D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FD45EA-3B0E-AD45-96B9-A21420A8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47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4A3A9-954C-F243-AC2C-213A9563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BBA5DB-04A0-1D47-9BC0-93D17CBA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5A69D0-ED09-BD46-B0F4-0F2EE30AC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E7259-1FFB-9D4B-9958-C265191A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9A3724-AD03-6849-B3E0-2EA5BFEC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B21B2E-A615-A84D-99D6-87D2629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89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3E914-FEB2-9649-B883-0D355C56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CC132E-96DA-F54A-8646-C9E1F8F4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B1B3F1-0ADA-134F-A4AB-30D9F9C5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4F0E74-C923-1E41-A8D6-E9088C53F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9063A0-061A-7E4A-BB21-075657127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5D9B85-EE0F-A148-9820-D8968611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898585B-2310-9B48-A3E8-F0497B04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F55987-9281-7C4E-A7D9-79575243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692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56471-D643-FD4A-A905-E533F4D8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5F0E16-6BE4-3347-9DB1-F3D5125E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384135-4B16-0841-85C7-E6CAF58E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BA55BD-18F2-F945-9536-C0197C8F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74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220441-0470-E642-90A0-3B392D03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607FB9-D9F9-874C-B856-2E1CFD24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2EEF8B-AD9E-5245-BC9C-9A3DFD8F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43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9AB33B-5A0E-B649-B770-D4C6B1D8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5F28D4-77BC-6E41-94DA-9B1BCB6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38D8D7-87C4-0844-B9F7-741A799D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CF1442-1790-6849-BBAC-3743045C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F9910E-D126-EE42-8640-0CEB4B9B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39CA2A-57D2-0C47-BF91-DC0A6EB3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026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B584C-36CD-8449-85F2-BF27D50F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DCC3A4B-2455-F947-9973-3288B499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AD2B49-4E6A-994C-9B2A-48C5CDB5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63B859-9BEB-6E47-A7E5-0865E7D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AF38BC-CBB5-2F46-9B00-7B586642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B4958E-E10A-ED48-80A9-F6E9E8A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59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4B9CF2-3424-F74A-BCD7-70C434D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85215C-917A-054C-AE90-D38CBDE9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A3CBFE-0B84-864D-92AA-C95B6E803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740FFB-10E8-5F49-A96B-6237CB169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755C89-C655-5A47-A082-04A3BF60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44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FBE35418-CC75-64B2-4C61-DCB909B2AE7A}"/>
              </a:ext>
            </a:extLst>
          </p:cNvPr>
          <p:cNvGrpSpPr/>
          <p:nvPr/>
        </p:nvGrpSpPr>
        <p:grpSpPr>
          <a:xfrm>
            <a:off x="286495" y="183951"/>
            <a:ext cx="11758794" cy="6437376"/>
            <a:chOff x="0" y="0"/>
            <a:chExt cx="12367565" cy="858316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A00FDF50-CC2F-EA2E-C84A-C6842CA74E23}"/>
                </a:ext>
              </a:extLst>
            </p:cNvPr>
            <p:cNvSpPr/>
            <p:nvPr/>
          </p:nvSpPr>
          <p:spPr>
            <a:xfrm>
              <a:off x="0" y="0"/>
              <a:ext cx="12367640" cy="8583168"/>
            </a:xfrm>
            <a:custGeom>
              <a:avLst/>
              <a:gdLst/>
              <a:ahLst/>
              <a:cxnLst/>
              <a:rect l="l" t="t" r="r" b="b"/>
              <a:pathLst>
                <a:path w="12367640" h="8583168">
                  <a:moveTo>
                    <a:pt x="0" y="109220"/>
                  </a:moveTo>
                  <a:cubicBezTo>
                    <a:pt x="0" y="48895"/>
                    <a:pt x="48895" y="0"/>
                    <a:pt x="109220" y="0"/>
                  </a:cubicBezTo>
                  <a:lnTo>
                    <a:pt x="12258421" y="0"/>
                  </a:lnTo>
                  <a:cubicBezTo>
                    <a:pt x="12318746" y="0"/>
                    <a:pt x="12367640" y="48895"/>
                    <a:pt x="12367640" y="109220"/>
                  </a:cubicBezTo>
                  <a:lnTo>
                    <a:pt x="12367640" y="8473948"/>
                  </a:lnTo>
                  <a:cubicBezTo>
                    <a:pt x="12367640" y="8534273"/>
                    <a:pt x="12318746" y="8583168"/>
                    <a:pt x="12258421" y="8583168"/>
                  </a:cubicBezTo>
                  <a:lnTo>
                    <a:pt x="109220" y="8583168"/>
                  </a:lnTo>
                  <a:cubicBezTo>
                    <a:pt x="48895" y="8583168"/>
                    <a:pt x="0" y="8534273"/>
                    <a:pt x="0" y="8473948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3E0">
                    <a:alpha val="100000"/>
                  </a:srgbClr>
                </a:gs>
                <a:gs pos="100000">
                  <a:srgbClr val="83D3FE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47" name="圆: 空心 46"/>
          <p:cNvSpPr>
            <a:spLocks noChangeAspect="1"/>
          </p:cNvSpPr>
          <p:nvPr/>
        </p:nvSpPr>
        <p:spPr>
          <a:xfrm>
            <a:off x="2866830" y="197918"/>
            <a:ext cx="6371733" cy="637214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任意多边形: 形状 2">
            <a:extLst>
              <a:ext uri="{FF2B5EF4-FFF2-40B4-BE49-F238E27FC236}">
                <a16:creationId xmlns:a16="http://schemas.microsoft.com/office/drawing/2014/main" id="{4B5F1301-3839-6B44-B917-2B1C3D7A0BA0}"/>
              </a:ext>
            </a:extLst>
          </p:cNvPr>
          <p:cNvSpPr>
            <a:spLocks noChangeAspect="1"/>
          </p:cNvSpPr>
          <p:nvPr/>
        </p:nvSpPr>
        <p:spPr>
          <a:xfrm>
            <a:off x="9697558" y="-54619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>
            <a:spLocks noChangeAspect="1"/>
          </p:cNvSpPr>
          <p:nvPr/>
        </p:nvSpPr>
        <p:spPr>
          <a:xfrm>
            <a:off x="-10554" y="-4679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EB4A2FD6-6949-EF4D-B16C-8FF69FB520B2}"/>
              </a:ext>
            </a:extLst>
          </p:cNvPr>
          <p:cNvSpPr/>
          <p:nvPr/>
        </p:nvSpPr>
        <p:spPr>
          <a:xfrm flipH="1">
            <a:off x="3474720" y="2694783"/>
            <a:ext cx="8753420" cy="2132660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37475" y="5853062"/>
            <a:ext cx="1891260" cy="1883963"/>
            <a:chOff x="95534" y="5186149"/>
            <a:chExt cx="1891260" cy="1883963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任意多边形 5">
            <a:extLst>
              <a:ext uri="{FF2B5EF4-FFF2-40B4-BE49-F238E27FC236}">
                <a16:creationId xmlns:a16="http://schemas.microsoft.com/office/drawing/2014/main" id="{592F5A9C-8BFC-EE4B-A576-2FF27EF186CA}"/>
              </a:ext>
            </a:extLst>
          </p:cNvPr>
          <p:cNvSpPr/>
          <p:nvPr/>
        </p:nvSpPr>
        <p:spPr>
          <a:xfrm flipH="1">
            <a:off x="3972976" y="4128532"/>
            <a:ext cx="8255163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35" name="PA_文本框 8">
            <a:extLst>
              <a:ext uri="{FF2B5EF4-FFF2-40B4-BE49-F238E27FC236}">
                <a16:creationId xmlns:a16="http://schemas.microsoft.com/office/drawing/2014/main" id="{021D836A-18A4-4A49-B823-73221190F2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3222" y="4283236"/>
            <a:ext cx="561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000" b="1">
                <a:solidFill>
                  <a:srgbClr val="F1F1F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微软雅黑"/>
              </a:rPr>
              <a:t>世界禱告日</a:t>
            </a:r>
            <a:endParaRPr lang="en-US" altLang="zh-CN" sz="8000" b="1" dirty="0">
              <a:solidFill>
                <a:srgbClr val="F1F1F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微软雅黑"/>
            </a:endParaRPr>
          </a:p>
        </p:txBody>
      </p:sp>
      <p:sp>
        <p:nvSpPr>
          <p:cNvPr id="48" name="文本框 15">
            <a:extLst>
              <a:ext uri="{FF2B5EF4-FFF2-40B4-BE49-F238E27FC236}">
                <a16:creationId xmlns:a16="http://schemas.microsoft.com/office/drawing/2014/main" id="{CF6F6EAB-D2D5-F145-AC58-2F7C9BC59F6F}"/>
              </a:ext>
            </a:extLst>
          </p:cNvPr>
          <p:cNvSpPr txBox="1"/>
          <p:nvPr/>
        </p:nvSpPr>
        <p:spPr>
          <a:xfrm>
            <a:off x="5566351" y="2873968"/>
            <a:ext cx="6072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1F1F1"/>
                </a:solidFill>
                <a:latin typeface="Noto Sans" panose="020B0502040504020204" pitchFamily="34" charset="0"/>
                <a:ea typeface="Noto Sans" panose="020B0502040504020204" pitchFamily="34" charset="0"/>
                <a:sym typeface="微软雅黑"/>
              </a:rPr>
              <a:t>2025</a:t>
            </a:r>
          </a:p>
          <a:p>
            <a:pPr algn="r"/>
            <a:r>
              <a:rPr lang="zh-TW" altLang="en-US" b="1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微软雅黑"/>
              </a:rPr>
              <a:t>線上禱告日：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2025/11/6</a:t>
            </a:r>
            <a:r>
              <a:rPr lang="zh-TW" altLang="zh-TW" b="1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日（</a:t>
            </a:r>
            <a:r>
              <a:rPr lang="zh-TW" altLang="en-US" b="1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週</a:t>
            </a:r>
            <a:r>
              <a:rPr lang="zh-TW" altLang="zh-TW" b="1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三）早上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10:00~12:00</a:t>
            </a:r>
            <a:endParaRPr lang="zh-TW" altLang="zh-TW" b="1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r"/>
            <a:endParaRPr lang="zh-CN" altLang="en-US">
              <a:solidFill>
                <a:srgbClr val="F1F1F1"/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cxnSp>
        <p:nvCxnSpPr>
          <p:cNvPr id="53" name="直接连接符 9">
            <a:extLst>
              <a:ext uri="{FF2B5EF4-FFF2-40B4-BE49-F238E27FC236}">
                <a16:creationId xmlns:a16="http://schemas.microsoft.com/office/drawing/2014/main" id="{4EC2C6CD-9EFB-1A4C-BC8C-BB8CC9965528}"/>
              </a:ext>
            </a:extLst>
          </p:cNvPr>
          <p:cNvCxnSpPr/>
          <p:nvPr/>
        </p:nvCxnSpPr>
        <p:spPr>
          <a:xfrm>
            <a:off x="748145" y="6660105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EA5387B-088F-9E4B-B8A1-8FBD50068714}"/>
              </a:ext>
            </a:extLst>
          </p:cNvPr>
          <p:cNvSpPr txBox="1"/>
          <p:nvPr/>
        </p:nvSpPr>
        <p:spPr>
          <a:xfrm>
            <a:off x="6035035" y="5736813"/>
            <a:ext cx="590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「要收的莊稼多，作工的人少。所以你們當求莊稼的主，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zh-TW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打發工人出去收他的莊稼。（路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10:2</a:t>
            </a:r>
            <a:r>
              <a:rPr lang="zh-TW" altLang="zh-TW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zh-TW" altLang="en-US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A9564B-9C9D-AD4D-A079-72F8C4A5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40">
            <a:off x="732187" y="450147"/>
            <a:ext cx="4667774" cy="6046513"/>
          </a:xfrm>
          <a:prstGeom prst="rect">
            <a:avLst/>
          </a:prstGeom>
        </p:spPr>
      </p:pic>
      <p:sp>
        <p:nvSpPr>
          <p:cNvPr id="58" name="椭圆 12">
            <a:extLst>
              <a:ext uri="{FF2B5EF4-FFF2-40B4-BE49-F238E27FC236}">
                <a16:creationId xmlns:a16="http://schemas.microsoft.com/office/drawing/2014/main" id="{B9E9FD65-6C51-0542-8520-0DAE88D116F1}"/>
              </a:ext>
            </a:extLst>
          </p:cNvPr>
          <p:cNvSpPr/>
          <p:nvPr/>
        </p:nvSpPr>
        <p:spPr>
          <a:xfrm>
            <a:off x="8543163" y="-553075"/>
            <a:ext cx="848694" cy="845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4" name="组合 19">
            <a:extLst>
              <a:ext uri="{FF2B5EF4-FFF2-40B4-BE49-F238E27FC236}">
                <a16:creationId xmlns:a16="http://schemas.microsoft.com/office/drawing/2014/main" id="{2CC67EF9-3C54-D74E-B1A3-C72574E30DD8}"/>
              </a:ext>
            </a:extLst>
          </p:cNvPr>
          <p:cNvGrpSpPr/>
          <p:nvPr/>
        </p:nvGrpSpPr>
        <p:grpSpPr>
          <a:xfrm>
            <a:off x="10877555" y="-228844"/>
            <a:ext cx="1891260" cy="1883963"/>
            <a:chOff x="95534" y="5186149"/>
            <a:chExt cx="1891260" cy="1883963"/>
          </a:xfrm>
        </p:grpSpPr>
        <p:cxnSp>
          <p:nvCxnSpPr>
            <p:cNvPr id="65" name="直接连接符 20">
              <a:extLst>
                <a:ext uri="{FF2B5EF4-FFF2-40B4-BE49-F238E27FC236}">
                  <a16:creationId xmlns:a16="http://schemas.microsoft.com/office/drawing/2014/main" id="{38DC9BCD-977A-EF48-9918-037E8BB543E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21">
              <a:extLst>
                <a:ext uri="{FF2B5EF4-FFF2-40B4-BE49-F238E27FC236}">
                  <a16:creationId xmlns:a16="http://schemas.microsoft.com/office/drawing/2014/main" id="{61F77BD3-80C5-B745-99BF-E5BA1C8739E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22">
              <a:extLst>
                <a:ext uri="{FF2B5EF4-FFF2-40B4-BE49-F238E27FC236}">
                  <a16:creationId xmlns:a16="http://schemas.microsoft.com/office/drawing/2014/main" id="{7FD8923E-C352-A24B-8198-653DD3915B0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23">
              <a:extLst>
                <a:ext uri="{FF2B5EF4-FFF2-40B4-BE49-F238E27FC236}">
                  <a16:creationId xmlns:a16="http://schemas.microsoft.com/office/drawing/2014/main" id="{F4724206-CD34-B343-904E-8D20A8D778A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24">
              <a:extLst>
                <a:ext uri="{FF2B5EF4-FFF2-40B4-BE49-F238E27FC236}">
                  <a16:creationId xmlns:a16="http://schemas.microsoft.com/office/drawing/2014/main" id="{3529213F-ACAE-5746-A39C-17CCEA5B79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5">
              <a:extLst>
                <a:ext uri="{FF2B5EF4-FFF2-40B4-BE49-F238E27FC236}">
                  <a16:creationId xmlns:a16="http://schemas.microsoft.com/office/drawing/2014/main" id="{6B261568-C094-FF4C-A597-467E95F568C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26">
              <a:extLst>
                <a:ext uri="{FF2B5EF4-FFF2-40B4-BE49-F238E27FC236}">
                  <a16:creationId xmlns:a16="http://schemas.microsoft.com/office/drawing/2014/main" id="{55D4A166-9E86-9A48-A49F-6402069E1D3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27">
              <a:extLst>
                <a:ext uri="{FF2B5EF4-FFF2-40B4-BE49-F238E27FC236}">
                  <a16:creationId xmlns:a16="http://schemas.microsoft.com/office/drawing/2014/main" id="{78C94AC0-1E4B-FE4B-9665-B6FBFF0101E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976627"/>
      </p:ext>
    </p:extLst>
  </p:cSld>
  <p:clrMapOvr>
    <a:masterClrMapping/>
  </p:clrMapOvr>
  <p:transition spd="med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FEC67-51C5-9D4D-8F92-40FF3202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48" y="365125"/>
            <a:ext cx="7921052" cy="1325563"/>
          </a:xfrm>
        </p:spPr>
        <p:txBody>
          <a:bodyPr>
            <a:normAutofit/>
          </a:bodyPr>
          <a:lstStyle/>
          <a:p>
            <a:pPr marR="0"/>
            <a:r>
              <a:rPr lang="zh-TW" altLang="en-US"/>
              <a:t>以色列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0556AE-74CE-AE47-AFFF-5A563554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748" y="1825625"/>
            <a:ext cx="7921052" cy="4351338"/>
          </a:xfrm>
        </p:spPr>
        <p:txBody>
          <a:bodyPr/>
          <a:lstStyle/>
          <a:p>
            <a:r>
              <a:rPr lang="zh-TW" altLang="en-US"/>
              <a:t>為孩子們有安全且多結果子的學年禱告，特別自 </a:t>
            </a:r>
            <a:r>
              <a:rPr lang="en-US" altLang="zh-TW" dirty="0"/>
              <a:t>2020 </a:t>
            </a:r>
            <a:r>
              <a:rPr lang="zh-TW" altLang="en-US"/>
              <a:t>年以來國內年年變動頻仍。</a:t>
            </a:r>
          </a:p>
          <a:p>
            <a:r>
              <a:rPr lang="en-US" altLang="zh-TW" dirty="0"/>
              <a:t>• </a:t>
            </a:r>
            <a:r>
              <a:rPr lang="zh-TW" altLang="en-US"/>
              <a:t>為衝突民族的平安與安全、饒恕與在基督靈裡的和好禱告。</a:t>
            </a:r>
          </a:p>
        </p:txBody>
      </p:sp>
    </p:spTree>
    <p:extLst>
      <p:ext uri="{BB962C8B-B14F-4D97-AF65-F5344CB8AC3E}">
        <p14:creationId xmlns:p14="http://schemas.microsoft.com/office/powerpoint/2010/main" val="228489087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5B09B-74B1-1445-B37B-21868793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/>
              <a:t>科威特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5CE5A1-9FCF-0849-AA64-E8DD562BC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 為 </a:t>
            </a:r>
            <a:r>
              <a:rPr lang="en" altLang="zh-TW" dirty="0" err="1"/>
              <a:t>Abbasiya</a:t>
            </a:r>
            <a:r>
              <a:rPr lang="zh-TW" altLang="en" dirty="0"/>
              <a:t>、</a:t>
            </a:r>
            <a:r>
              <a:rPr lang="en" altLang="zh-TW" dirty="0" err="1"/>
              <a:t>Farwaniya</a:t>
            </a:r>
            <a:r>
              <a:rPr lang="zh-TW" altLang="en" dirty="0"/>
              <a:t>、</a:t>
            </a:r>
            <a:r>
              <a:rPr lang="en" altLang="zh-TW" dirty="0" err="1"/>
              <a:t>Mangaf</a:t>
            </a:r>
            <a:r>
              <a:rPr lang="zh-TW" altLang="en" dirty="0"/>
              <a:t>、</a:t>
            </a:r>
            <a:r>
              <a:rPr lang="en" altLang="zh-TW" dirty="0" err="1"/>
              <a:t>Riggae</a:t>
            </a:r>
            <a:r>
              <a:rPr lang="zh-TW" altLang="en" dirty="0"/>
              <a:t>、</a:t>
            </a:r>
            <a:r>
              <a:rPr lang="en" altLang="zh-TW" dirty="0"/>
              <a:t>Salmiya </a:t>
            </a:r>
            <a:r>
              <a:rPr lang="zh-TW" altLang="en-US" dirty="0"/>
              <a:t>的 </a:t>
            </a:r>
            <a:r>
              <a:rPr lang="en" altLang="zh-TW" dirty="0"/>
              <a:t>GNC</a:t>
            </a:r>
            <a:r>
              <a:rPr lang="zh-TW" altLang="en" dirty="0"/>
              <a:t>（</a:t>
            </a:r>
            <a:r>
              <a:rPr lang="zh-TW" altLang="en-US" dirty="0"/>
              <a:t>喜樂團）禱告。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為今年的 </a:t>
            </a:r>
            <a:r>
              <a:rPr lang="en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能接觸更多兒童並帶來救恩禱告；也為在地教會有更多支持禱告。</a:t>
            </a:r>
          </a:p>
          <a:p>
            <a:r>
              <a:rPr lang="zh-TW" altLang="en-US" dirty="0"/>
              <a:t>為每年的 </a:t>
            </a:r>
            <a:r>
              <a:rPr lang="en" altLang="zh-TW" dirty="0"/>
              <a:t>VBS (</a:t>
            </a:r>
            <a:r>
              <a:rPr lang="zh-TW" altLang="en-US" dirty="0"/>
              <a:t>假期聖經學校</a:t>
            </a:r>
            <a:r>
              <a:rPr lang="en-US" altLang="zh-TW" dirty="0"/>
              <a:t>)</a:t>
            </a:r>
            <a:r>
              <a:rPr lang="zh-TW" altLang="en-US" dirty="0"/>
              <a:t>禱告，願更多靈魂被得著。</a:t>
            </a:r>
          </a:p>
        </p:txBody>
      </p:sp>
    </p:spTree>
    <p:extLst>
      <p:ext uri="{BB962C8B-B14F-4D97-AF65-F5344CB8AC3E}">
        <p14:creationId xmlns:p14="http://schemas.microsoft.com/office/powerpoint/2010/main" val="106026294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CDD5B-7D77-7941-0AF1-0BCA18E0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BE8C70-95F3-1844-DE7A-37BD2482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/>
              <a:t>黎巴嫩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85698B-C357-1685-813D-6E787069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/>
              <a:t> 為在黎巴嫩南、北兩地增添更多同工禱告。</a:t>
            </a:r>
          </a:p>
          <a:p>
            <a:r>
              <a:rPr lang="en-US" altLang="zh-TW"/>
              <a:t> </a:t>
            </a:r>
            <a:r>
              <a:rPr lang="zh-TW" altLang="en-US"/>
              <a:t>為展開 </a:t>
            </a:r>
            <a:r>
              <a:rPr lang="en" altLang="zh-TW"/>
              <a:t>JYC(</a:t>
            </a:r>
            <a:r>
              <a:rPr lang="zh-TW" altLang="en-US"/>
              <a:t>青少年挑戰</a:t>
            </a:r>
            <a:r>
              <a:rPr lang="en-US" altLang="zh-TW"/>
              <a:t>)</a:t>
            </a:r>
            <a:r>
              <a:rPr lang="zh-TW" altLang="en-US"/>
              <a:t>／</a:t>
            </a:r>
            <a:r>
              <a:rPr lang="en" altLang="zh-TW"/>
              <a:t>CRC(</a:t>
            </a:r>
            <a:r>
              <a:rPr lang="zh-TW" altLang="en-US"/>
              <a:t>兒童告訴兒童</a:t>
            </a:r>
            <a:r>
              <a:rPr lang="en-US" altLang="zh-TW"/>
              <a:t>)</a:t>
            </a:r>
            <a:r>
              <a:rPr lang="zh-TW" altLang="en-US"/>
              <a:t>／</a:t>
            </a:r>
            <a:r>
              <a:rPr lang="en" altLang="zh-TW"/>
              <a:t>CYIA ( </a:t>
            </a:r>
            <a:r>
              <a:rPr lang="zh-TW" altLang="en-US"/>
              <a:t>基督徒青少年宣教行動</a:t>
            </a:r>
            <a:r>
              <a:rPr lang="en-US" altLang="zh-TW"/>
              <a:t>)</a:t>
            </a:r>
            <a:r>
              <a:rPr lang="zh-TW" altLang="en-US"/>
              <a:t>事工禱告，並為神 的保護與新敞開的事工之門獻上感謝。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205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63-64FD-1E14-83BC-D4A43119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17088-5586-CAEC-1623-9AF479DB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/>
              <a:t>馬爾他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C6EFB7-DF69-E03C-07F4-2E302FE9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/>
              <a:t> 為義工禱告，使他們能領受異象並對社區中失喪的孩子有熱情。</a:t>
            </a:r>
          </a:p>
          <a:p>
            <a:r>
              <a:rPr lang="zh-TW" altLang="en-US"/>
              <a:t>為事工所需，求 神 及時供應。</a:t>
            </a:r>
            <a:endParaRPr lang="en-US" altLang="zh-TW"/>
          </a:p>
          <a:p>
            <a:r>
              <a:rPr lang="zh-TW" altLang="en-US"/>
              <a:t>為今年 </a:t>
            </a:r>
            <a:r>
              <a:rPr lang="en" altLang="zh-TW"/>
              <a:t>CPC (</a:t>
            </a:r>
            <a:r>
              <a:rPr lang="zh-TW" altLang="en-US"/>
              <a:t>聖誕節慶祝會</a:t>
            </a:r>
            <a:r>
              <a:rPr lang="en-US" altLang="zh-TW"/>
              <a:t>)</a:t>
            </a:r>
            <a:r>
              <a:rPr lang="zh-TW" altLang="en-US"/>
              <a:t>求 神 指引清楚方向；也為同工與義工的安全禱告。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48946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887C3-4DCA-FDC3-3F7C-995724CD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B79E5-C392-4FA3-30D7-FB691A4D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/>
              <a:t>斯里蘭卡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F31139-C7E1-51F9-E45D-30C0ABE3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/>
              <a:t>為 </a:t>
            </a:r>
            <a:r>
              <a:rPr lang="en-US" altLang="zh-TW"/>
              <a:t>2026 </a:t>
            </a:r>
            <a:r>
              <a:rPr lang="zh-TW" altLang="en-US"/>
              <a:t>年有新同工就讀 </a:t>
            </a:r>
            <a:r>
              <a:rPr lang="en" altLang="zh-TW"/>
              <a:t>CMI(</a:t>
            </a:r>
            <a:r>
              <a:rPr lang="zh-TW" altLang="en-US"/>
              <a:t>兒童事工學院</a:t>
            </a:r>
            <a:r>
              <a:rPr lang="en-US" altLang="zh-TW"/>
              <a:t>) </a:t>
            </a:r>
            <a:r>
              <a:rPr lang="zh-TW" altLang="en-US"/>
              <a:t>禱告；也為兩位新同工感恩，願他們榮耀主。</a:t>
            </a:r>
          </a:p>
          <a:p>
            <a:endParaRPr lang="zh-TW" altLang="en-US"/>
          </a:p>
          <a:p>
            <a:r>
              <a:rPr lang="zh-TW" altLang="en-US"/>
              <a:t>為第八行政區尚無 </a:t>
            </a:r>
            <a:r>
              <a:rPr lang="en" altLang="zh-TW"/>
              <a:t>CEF (</a:t>
            </a:r>
            <a:r>
              <a:rPr lang="zh-TW" altLang="en-US"/>
              <a:t>萬國兒童佈道團</a:t>
            </a:r>
            <a:r>
              <a:rPr lang="en-US" altLang="zh-TW"/>
              <a:t>) </a:t>
            </a:r>
            <a:r>
              <a:rPr lang="zh-TW" altLang="en-US"/>
              <a:t>事工；求神開門並興起同工建立事工。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38336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E6FFB-C0C9-B847-AA84-047378F0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786" y="365125"/>
            <a:ext cx="7981013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45F2FD-941A-3D4C-BC5B-FA2B20BDA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2786" y="1825625"/>
            <a:ext cx="7981013" cy="4351338"/>
          </a:xfrm>
        </p:spPr>
        <p:txBody>
          <a:bodyPr>
            <a:normAutofit/>
          </a:bodyPr>
          <a:lstStyle/>
          <a:p>
            <a:r>
              <a:rPr lang="zh-TW" altLang="en-US"/>
              <a:t> 為教會與信徒的安全禱告。</a:t>
            </a:r>
          </a:p>
          <a:p>
            <a:r>
              <a:rPr lang="en-US" altLang="zh-TW"/>
              <a:t> </a:t>
            </a:r>
            <a:r>
              <a:rPr lang="zh-TW" altLang="en-US"/>
              <a:t>為福音能臨到不同國籍與語言的兒童禱告。</a:t>
            </a:r>
          </a:p>
        </p:txBody>
      </p:sp>
    </p:spTree>
    <p:extLst>
      <p:ext uri="{BB962C8B-B14F-4D97-AF65-F5344CB8AC3E}">
        <p14:creationId xmlns:p14="http://schemas.microsoft.com/office/powerpoint/2010/main" val="13219684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8B4CA-FB84-8944-9872-1E61ACB4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04" y="365125"/>
            <a:ext cx="8160895" cy="1325563"/>
          </a:xfrm>
        </p:spPr>
        <p:txBody>
          <a:bodyPr/>
          <a:lstStyle/>
          <a:p>
            <a:pPr marR="0"/>
            <a:r>
              <a:rPr lang="zh-TW" altLang="en-US"/>
              <a:t>敏感國家 </a:t>
            </a:r>
            <a:r>
              <a:rPr lang="en-US" altLang="zh-TW"/>
              <a:t>2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2E6406-36FE-5B4F-85C8-E00EB27A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904" y="1825625"/>
            <a:ext cx="8160895" cy="4351338"/>
          </a:xfrm>
        </p:spPr>
        <p:txBody>
          <a:bodyPr>
            <a:normAutofit/>
          </a:bodyPr>
          <a:lstStyle/>
          <a:p>
            <a:r>
              <a:rPr lang="zh-TW" altLang="en-US"/>
              <a:t>為在本國能有分享福音的自由禱告。</a:t>
            </a:r>
            <a:endParaRPr lang="en-US" altLang="zh-TW"/>
          </a:p>
          <a:p>
            <a:endParaRPr lang="zh-TW" altLang="en-US"/>
          </a:p>
          <a:p>
            <a:r>
              <a:rPr lang="en-US" altLang="zh-TW"/>
              <a:t> </a:t>
            </a:r>
            <a:r>
              <a:rPr lang="zh-TW" altLang="en-US"/>
              <a:t>為義工能拓展至多個省分、並在開辦聚會時得著安全禱告。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08463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0F3DB0-75B2-4D4C-97A7-4BC6BC5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3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876099-63BC-A14B-88E7-A3AE24122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為十二月舉行的聖誕節慶祝會研習會與 </a:t>
            </a:r>
            <a:r>
              <a:rPr lang="en" altLang="zh-TW"/>
              <a:t>CPCS( </a:t>
            </a:r>
            <a:r>
              <a:rPr lang="zh-TW" altLang="en-US"/>
              <a:t>聖誕節慶祝會</a:t>
            </a:r>
            <a:r>
              <a:rPr lang="en-US" altLang="zh-TW"/>
              <a:t>) </a:t>
            </a:r>
            <a:r>
              <a:rPr lang="zh-TW" altLang="en-US"/>
              <a:t>禱告，盼有許多生命被信息觸摸。</a:t>
            </a:r>
          </a:p>
          <a:p>
            <a:endParaRPr lang="zh-TW" altLang="en-US"/>
          </a:p>
          <a:p>
            <a:r>
              <a:rPr lang="zh-TW" altLang="en-US"/>
              <a:t>為 </a:t>
            </a:r>
            <a:r>
              <a:rPr lang="en-US" altLang="zh-TW"/>
              <a:t>2026 </a:t>
            </a:r>
            <a:r>
              <a:rPr lang="zh-TW" altLang="en-US"/>
              <a:t>年事工禱告</a:t>
            </a:r>
            <a:r>
              <a:rPr lang="en-US" altLang="zh-TW"/>
              <a:t>——</a:t>
            </a:r>
            <a:r>
              <a:rPr lang="en" altLang="zh-TW"/>
              <a:t>VBS (</a:t>
            </a:r>
            <a:r>
              <a:rPr lang="zh-TW" altLang="en-US"/>
              <a:t>假期聖經學校</a:t>
            </a:r>
            <a:r>
              <a:rPr lang="en-US" altLang="zh-TW"/>
              <a:t>)</a:t>
            </a:r>
            <a:r>
              <a:rPr lang="zh-TW" altLang="en-US"/>
              <a:t>為重點事工。</a:t>
            </a:r>
          </a:p>
        </p:txBody>
      </p:sp>
    </p:spTree>
    <p:extLst>
      <p:ext uri="{BB962C8B-B14F-4D97-AF65-F5344CB8AC3E}">
        <p14:creationId xmlns:p14="http://schemas.microsoft.com/office/powerpoint/2010/main" val="425301429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E1C3-8545-D7ED-C430-830D11A0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3A5CC-9FEF-4313-C970-C07BB13C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4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568A4E-6E6D-E1D7-0558-F6DE8DB5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en-US" altLang="zh-TW"/>
              <a:t> </a:t>
            </a:r>
            <a:r>
              <a:rPr lang="zh-TW" altLang="en-US"/>
              <a:t>為擴展 </a:t>
            </a:r>
            <a:r>
              <a:rPr lang="en" altLang="zh-TW"/>
              <a:t>GNC</a:t>
            </a:r>
            <a:r>
              <a:rPr lang="zh-TW" altLang="en"/>
              <a:t>（</a:t>
            </a:r>
            <a:r>
              <a:rPr lang="zh-TW" altLang="en-US"/>
              <a:t>喜樂團）事工禱告，使孩子在信心中成長並傳揚福音。</a:t>
            </a:r>
            <a:endParaRPr lang="en-US" altLang="zh-TW"/>
          </a:p>
          <a:p>
            <a:endParaRPr lang="zh-TW" altLang="en-US"/>
          </a:p>
          <a:p>
            <a:r>
              <a:rPr lang="zh-TW" altLang="en-US"/>
              <a:t>為同工在伊斯蘭與印度教極端勢力下的安全禱告；也為與在地教會的夥伴關係與佈道開門禱告。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32374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7BC9-EA39-AA88-9990-7400FDD6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5EF684-F9A4-0931-C6F3-0FCEFA81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5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89A85F-26FB-AD76-0CB8-C62E908A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為訓練中心與 </a:t>
            </a:r>
            <a:r>
              <a:rPr lang="en-US" altLang="zh-TW"/>
              <a:t>2025 </a:t>
            </a:r>
            <a:r>
              <a:rPr lang="zh-TW" altLang="en-US"/>
              <a:t>年修讀 </a:t>
            </a:r>
            <a:r>
              <a:rPr lang="en" altLang="zh-TW"/>
              <a:t>CMI(</a:t>
            </a:r>
            <a:r>
              <a:rPr lang="zh-TW" altLang="en-US"/>
              <a:t>兒童事工學院</a:t>
            </a:r>
            <a:r>
              <a:rPr lang="en-US" altLang="zh-TW"/>
              <a:t>) </a:t>
            </a:r>
            <a:r>
              <a:rPr lang="zh-TW" altLang="en-US"/>
              <a:t>的學員禱告。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40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World 01">
            <a:extLst>
              <a:ext uri="{FF2B5EF4-FFF2-40B4-BE49-F238E27FC236}">
                <a16:creationId xmlns:a16="http://schemas.microsoft.com/office/drawing/2014/main" id="{51AAB47C-53EC-3E33-FE97-DB4C0C2719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539"/>
          </a:xfrm>
          <a:noFill/>
        </p:spPr>
      </p:pic>
      <p:sp>
        <p:nvSpPr>
          <p:cNvPr id="146437" name="Text Box 5">
            <a:extLst>
              <a:ext uri="{FF2B5EF4-FFF2-40B4-BE49-F238E27FC236}">
                <a16:creationId xmlns:a16="http://schemas.microsoft.com/office/drawing/2014/main" id="{E1B6B246-92B8-D6A6-4E51-635A6DDF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670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亞太</a:t>
            </a:r>
            <a:endParaRPr lang="en-US" altLang="zh-TW" sz="2400" b="1" dirty="0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endParaRPr kumimoji="0" lang="zh-TW" altLang="en-US" sz="2400" b="1">
              <a:latin typeface="華康中黑體(P)" pitchFamily="34" charset="-122"/>
              <a:ea typeface="華康中黑體(P)" pitchFamily="34" charset="-122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AE8A15EA-2DD0-F231-5A0D-F6B88BF3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91201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4000" b="1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萬國兒童佈道團全球</a:t>
            </a:r>
            <a:r>
              <a:rPr kumimoji="0" lang="en-US" altLang="zh-TW" sz="4000" b="1" dirty="0">
                <a:solidFill>
                  <a:schemeClr val="bg1"/>
                </a:solidFill>
                <a:latin typeface="方正彩雲" pitchFamily="2" charset="-122"/>
                <a:cs typeface="Arial" panose="020B0604020202020204" pitchFamily="34" charset="0"/>
              </a:rPr>
              <a:t>8</a:t>
            </a:r>
            <a:r>
              <a:rPr kumimoji="0" lang="zh-TW" altLang="en-US" sz="4000" b="1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區</a:t>
            </a:r>
            <a:r>
              <a:rPr kumimoji="0" lang="zh-CN" altLang="en-US" sz="400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 </a:t>
            </a:r>
            <a:endParaRPr kumimoji="0" lang="en-US" altLang="zh-TW" sz="4000" dirty="0">
              <a:solidFill>
                <a:schemeClr val="bg1"/>
              </a:solidFill>
              <a:latin typeface="方正彩雲" pitchFamily="2" charset="-122"/>
              <a:cs typeface="Arial" panose="020B0604020202020204" pitchFamily="34" charset="0"/>
            </a:endParaRP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CA54F569-8123-6FF5-9BA1-2F371929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5240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歐洲</a:t>
            </a:r>
            <a:r>
              <a:rPr kumimoji="0" lang="en-US" altLang="zh-TW" sz="24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4060224D-1F9A-1137-2677-9B723DE3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2057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中東</a:t>
            </a:r>
            <a:endParaRPr lang="en-US" altLang="zh-TW" sz="2400" b="1" dirty="0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25469318-248E-7925-4290-BCB5E7FE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拉丁美洲</a:t>
            </a:r>
            <a:r>
              <a:rPr kumimoji="0" lang="en-US" altLang="zh-TW" sz="24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0D782FDF-B0A7-D6F0-7F0F-AFAA80FE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>
                <a:latin typeface="華康中黑體(P)" pitchFamily="34" charset="-122"/>
                <a:ea typeface="華康中黑體(P)" pitchFamily="34" charset="-122"/>
              </a:rPr>
              <a:t>北美</a:t>
            </a:r>
            <a:r>
              <a:rPr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/  </a:t>
            </a:r>
            <a:r>
              <a:rPr lang="zh-TW" altLang="en-US" sz="2000" b="1">
                <a:latin typeface="華康中黑體(P)" pitchFamily="34" charset="-122"/>
                <a:ea typeface="華康中黑體(P)" pitchFamily="34" charset="-122"/>
              </a:rPr>
              <a:t>加勒比海</a:t>
            </a:r>
            <a:r>
              <a:rPr kumimoji="0"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FCE3CB7C-734D-2EB1-AC1B-1CCFA47E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49725"/>
            <a:ext cx="1828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南非</a:t>
            </a:r>
            <a:r>
              <a:rPr lang="en-US" altLang="zh-TW" sz="2400" b="1" dirty="0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印度洋</a:t>
            </a:r>
            <a:endParaRPr lang="en-US" altLang="zh-TW" sz="2400" b="1" dirty="0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E7A98426-6BA7-BE04-2135-06CF84D6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124201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CN" altLang="en-US" sz="1800">
              <a:cs typeface="Arial" panose="020B0604020202020204" pitchFamily="34" charset="0"/>
            </a:endParaRP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E3169C5B-03BE-E92E-EED7-11EF564F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東</a:t>
            </a:r>
            <a:r>
              <a:rPr lang="en-US" altLang="zh-TW" sz="2400" b="1" dirty="0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中非</a:t>
            </a:r>
            <a:r>
              <a:rPr kumimoji="0" lang="en-US" altLang="zh-TW" sz="24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0BC8A27C-4D1A-DD08-D554-B665C138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西非</a:t>
            </a:r>
            <a:r>
              <a:rPr kumimoji="0" lang="en-US" altLang="zh-TW" sz="24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9" grpId="0"/>
      <p:bldP spid="146440" grpId="0"/>
      <p:bldP spid="146441" grpId="0"/>
      <p:bldP spid="146442" grpId="0"/>
      <p:bldP spid="146443" grpId="0"/>
      <p:bldP spid="146445" grpId="0"/>
      <p:bldP spid="1464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48D4-C85A-D9CD-09CF-4F448354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2FAF2-3200-E9FB-8A84-578FC405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6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CA2BF7-2E16-44D4-023C-FB7F7327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en-US" altLang="zh-TW"/>
              <a:t>•</a:t>
            </a:r>
            <a:r>
              <a:rPr lang="zh-TW" altLang="en-US"/>
              <a:t>為 </a:t>
            </a:r>
            <a:r>
              <a:rPr lang="en-US" altLang="zh-TW"/>
              <a:t>2026 </a:t>
            </a:r>
            <a:r>
              <a:rPr lang="zh-TW" altLang="en-US"/>
              <a:t>目標：透過 </a:t>
            </a:r>
            <a:r>
              <a:rPr lang="en" altLang="zh-TW"/>
              <a:t>CPC (</a:t>
            </a:r>
            <a:r>
              <a:rPr lang="zh-TW" altLang="en-US"/>
              <a:t>聖誕節慶祝會</a:t>
            </a:r>
            <a:r>
              <a:rPr lang="en-US" altLang="zh-TW"/>
              <a:t>) </a:t>
            </a:r>
            <a:r>
              <a:rPr lang="zh-TW" altLang="en-US"/>
              <a:t>能接觸 </a:t>
            </a:r>
            <a:r>
              <a:rPr lang="en-US" altLang="zh-TW"/>
              <a:t>60,000 </a:t>
            </a:r>
            <a:r>
              <a:rPr lang="zh-TW" altLang="en-US"/>
              <a:t>名兒童；開辦 </a:t>
            </a:r>
            <a:r>
              <a:rPr lang="en-US" altLang="zh-TW"/>
              <a:t>120 </a:t>
            </a:r>
            <a:r>
              <a:rPr lang="zh-TW" altLang="en-US"/>
              <a:t>個 </a:t>
            </a:r>
            <a:r>
              <a:rPr lang="en" altLang="zh-TW"/>
              <a:t>GNC</a:t>
            </a:r>
            <a:r>
              <a:rPr lang="zh-TW" altLang="en"/>
              <a:t>（</a:t>
            </a:r>
            <a:r>
              <a:rPr lang="zh-TW" altLang="en-US"/>
              <a:t>喜樂團） ；並啟動 </a:t>
            </a:r>
            <a:r>
              <a:rPr lang="en" altLang="zh-TW"/>
              <a:t>Go &amp; Tell(</a:t>
            </a:r>
            <a:r>
              <a:rPr lang="zh-TW" altLang="en-US"/>
              <a:t>兒童告訴兒童</a:t>
            </a:r>
            <a:r>
              <a:rPr lang="en-US" altLang="zh-TW"/>
              <a:t>)</a:t>
            </a:r>
            <a:r>
              <a:rPr lang="zh-TW" altLang="en-US"/>
              <a:t>事工。</a:t>
            </a:r>
          </a:p>
          <a:p>
            <a:r>
              <a:rPr lang="zh-TW" altLang="en-US"/>
              <a:t>為擴展 </a:t>
            </a:r>
            <a:r>
              <a:rPr lang="en" altLang="zh-TW"/>
              <a:t>CYIA( </a:t>
            </a:r>
            <a:r>
              <a:rPr lang="zh-TW" altLang="en-US"/>
              <a:t>基督徒青少年宣教行動</a:t>
            </a:r>
            <a:r>
              <a:rPr lang="en-US" altLang="zh-TW"/>
              <a:t>) </a:t>
            </a:r>
            <a:r>
              <a:rPr lang="zh-TW" altLang="en-US"/>
              <a:t>計畫，透過 </a:t>
            </a:r>
            <a:r>
              <a:rPr lang="en-US" altLang="zh-TW"/>
              <a:t>3 </a:t>
            </a:r>
            <a:r>
              <a:rPr lang="zh-TW" altLang="en-US"/>
              <a:t>場 </a:t>
            </a:r>
            <a:r>
              <a:rPr lang="en" altLang="zh-TW"/>
              <a:t>CYIA( </a:t>
            </a:r>
            <a:r>
              <a:rPr lang="zh-TW" altLang="en-US"/>
              <a:t>基督徒青少年宣教行動</a:t>
            </a:r>
            <a:r>
              <a:rPr lang="en-US" altLang="zh-TW"/>
              <a:t>) </a:t>
            </a:r>
            <a:r>
              <a:rPr lang="zh-TW" altLang="en-US"/>
              <a:t>訓練接觸 </a:t>
            </a:r>
            <a:r>
              <a:rPr lang="en-US" altLang="zh-TW"/>
              <a:t>90 </a:t>
            </a:r>
            <a:r>
              <a:rPr lang="zh-TW" altLang="en-US"/>
              <a:t>位青少年；也為經費禱告。</a:t>
            </a:r>
          </a:p>
          <a:p>
            <a:r>
              <a:rPr lang="zh-TW" altLang="en-US"/>
              <a:t>為同工的醫療與社會保險禱告。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04736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96513-4DA3-B0BE-3AA2-F2434424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90C60-0530-BCE3-B1A6-06FB75A9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7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476FB4-C19D-D2DD-01E2-C367A359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en-US" altLang="zh-TW"/>
              <a:t> </a:t>
            </a:r>
            <a:r>
              <a:rPr lang="zh-TW" altLang="en-US"/>
              <a:t>為在亞美尼亞舉辦訓練所需的經費禱告。</a:t>
            </a:r>
          </a:p>
          <a:p>
            <a:r>
              <a:rPr lang="zh-TW" altLang="en-US"/>
              <a:t>為團隊的安全、保護與外展禱告。</a:t>
            </a:r>
          </a:p>
          <a:p>
            <a:r>
              <a:rPr lang="zh-TW" altLang="en-US"/>
              <a:t>為波斯語事工禱告，求神透過錄音與波斯語平台能接觸兒童。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75301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9E28-1FEC-1636-1F7C-BF156544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C8E2B-9C1B-67C9-9515-E1A4DF79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8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D8FBC4-49CE-506C-FEBF-A3117CC37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en-US" altLang="zh-TW"/>
              <a:t> </a:t>
            </a:r>
            <a:r>
              <a:rPr lang="zh-TW" altLang="en-US"/>
              <a:t>為 </a:t>
            </a:r>
            <a:r>
              <a:rPr lang="en-US" altLang="zh-TW"/>
              <a:t>2025 </a:t>
            </a:r>
            <a:r>
              <a:rPr lang="zh-TW" altLang="en-US"/>
              <a:t>年的 </a:t>
            </a:r>
            <a:r>
              <a:rPr lang="en" altLang="zh-TW"/>
              <a:t>CPC(</a:t>
            </a:r>
            <a:r>
              <a:rPr lang="zh-TW" altLang="en-US"/>
              <a:t>聖誕節慶祝會</a:t>
            </a:r>
            <a:r>
              <a:rPr lang="en-US" altLang="zh-TW"/>
              <a:t>)</a:t>
            </a:r>
            <a:r>
              <a:rPr lang="zh-TW" altLang="en-US"/>
              <a:t>禱告；求 神 施恩拯救中東與我們的國家。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84663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F8209-38F6-377E-E6C7-4E677A03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D2F9-FEDC-5C28-361E-5E8DD0BF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9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868B60-DD43-62B1-D9CF-F375D7D8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為新同工與義工禱告；也為青少年事工能接觸同儕禱告。</a:t>
            </a:r>
          </a:p>
          <a:p>
            <a:r>
              <a:rPr lang="zh-TW" altLang="en-US"/>
              <a:t>為在事工困難中得力，並有在地資源支持禱告。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0528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83B2-1ADA-C491-E895-C2BF23AA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6D5DCF-D20B-DC26-3695-6625BFE9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10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83F0C7-5DD2-459D-FB4B-25E7FED0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 </a:t>
            </a:r>
            <a:r>
              <a:rPr lang="en" altLang="zh-TW"/>
              <a:t>CEF (</a:t>
            </a:r>
            <a:r>
              <a:rPr lang="zh-TW" altLang="en-US"/>
              <a:t>萬國兒童佈道團</a:t>
            </a:r>
            <a:r>
              <a:rPr lang="en-US" altLang="zh-TW"/>
              <a:t>) </a:t>
            </a:r>
            <a:r>
              <a:rPr lang="zh-TW" altLang="en-US"/>
              <a:t>重整、招募全職同工並使更多兒童歸向基督禱告。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44300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636-959F-DF92-1DB6-4FE7EBB2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ED9CB-502C-8D4C-1B14-CD3BBBF4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6273E3-7CE0-08BA-D2E8-81BF4BE09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為在宗教名義下受虐的兒童禱告。</a:t>
            </a:r>
            <a:endParaRPr lang="en-US" altLang="zh-TW"/>
          </a:p>
          <a:p>
            <a:endParaRPr lang="zh-TW" altLang="en-US"/>
          </a:p>
          <a:p>
            <a:r>
              <a:rPr lang="en-US" altLang="zh-TW"/>
              <a:t> </a:t>
            </a:r>
            <a:r>
              <a:rPr lang="zh-TW" altLang="en-US"/>
              <a:t>為受訓教師能開辦更多 </a:t>
            </a:r>
            <a:r>
              <a:rPr lang="en" altLang="zh-TW"/>
              <a:t>GNC</a:t>
            </a:r>
            <a:r>
              <a:rPr lang="zh-TW" altLang="en"/>
              <a:t>（</a:t>
            </a:r>
            <a:r>
              <a:rPr lang="zh-TW" altLang="en-US"/>
              <a:t>喜樂團 ）禱告。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99431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42952-F4D8-1EC2-F6FD-410F812C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936BA-D7C5-A6A0-6F27-8A8BC147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12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461542-A9CE-808B-C9D7-9F9E1CF0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為事工、兒童與家庭的保護禱告。</a:t>
            </a:r>
          </a:p>
          <a:p>
            <a:r>
              <a:rPr lang="zh-TW" altLang="en-US"/>
              <a:t>為義工屬靈成長、合一與智慧禱告。</a:t>
            </a:r>
          </a:p>
          <a:p>
            <a:r>
              <a:rPr lang="zh-TW" altLang="en-US"/>
              <a:t>為 </a:t>
            </a:r>
            <a:r>
              <a:rPr lang="en" altLang="zh-TW"/>
              <a:t>CEF (</a:t>
            </a:r>
            <a:r>
              <a:rPr lang="zh-TW" altLang="en-US"/>
              <a:t>萬國兒童佈道團</a:t>
            </a:r>
            <a:r>
              <a:rPr lang="en-US" altLang="zh-TW"/>
              <a:t>) </a:t>
            </a:r>
            <a:r>
              <a:rPr lang="zh-TW" altLang="en-US"/>
              <a:t>有新機會與更堅實的方案，以接觸更多兒童禱告。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7860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856B-63BC-CCDD-F233-11AFE1A3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7F988F-806D-04D4-4574-28F5A449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13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3359D4-7003-8DFC-30EF-3C3D012EB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690688"/>
            <a:ext cx="8085944" cy="4351338"/>
          </a:xfrm>
        </p:spPr>
        <p:txBody>
          <a:bodyPr/>
          <a:lstStyle/>
          <a:p>
            <a:r>
              <a:rPr lang="zh-TW" altLang="en-US"/>
              <a:t>為事工、兒童與家庭的保護禱告。</a:t>
            </a:r>
            <a:endParaRPr lang="en-US" altLang="zh-TW"/>
          </a:p>
          <a:p>
            <a:endParaRPr lang="zh-TW" altLang="en-US"/>
          </a:p>
          <a:p>
            <a:r>
              <a:rPr lang="zh-TW" altLang="en-US"/>
              <a:t>為義工屬靈成長、合一與智慧禱告。</a:t>
            </a:r>
            <a:endParaRPr lang="en-US" altLang="zh-TW"/>
          </a:p>
          <a:p>
            <a:endParaRPr lang="zh-TW" altLang="en-US"/>
          </a:p>
          <a:p>
            <a:r>
              <a:rPr lang="zh-TW" altLang="en-US"/>
              <a:t>為 </a:t>
            </a:r>
            <a:r>
              <a:rPr lang="en" altLang="zh-TW"/>
              <a:t>CEF (</a:t>
            </a:r>
            <a:r>
              <a:rPr lang="zh-TW" altLang="en-US"/>
              <a:t>萬國兒童佈道團</a:t>
            </a:r>
            <a:r>
              <a:rPr lang="en-US" altLang="zh-TW"/>
              <a:t>) </a:t>
            </a:r>
            <a:r>
              <a:rPr lang="zh-TW" altLang="en-US"/>
              <a:t>有新機會與更堅實的方案，以接觸更多兒童禱告。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99536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033E-999C-9AD7-FE47-2CE007287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4B9B1-BF1A-B5CD-9CF0-8B227D13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14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A8E542-2645-B39F-EA6A-A8C19283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 </a:t>
            </a:r>
            <a:r>
              <a:rPr lang="en" altLang="zh-TW"/>
              <a:t>CEF (</a:t>
            </a:r>
            <a:r>
              <a:rPr lang="zh-TW" altLang="en-US"/>
              <a:t>萬國兒童佈道團</a:t>
            </a:r>
            <a:r>
              <a:rPr lang="en-US" altLang="zh-TW"/>
              <a:t>) </a:t>
            </a:r>
            <a:r>
              <a:rPr lang="zh-TW" altLang="en-US"/>
              <a:t>同工的保護與引導禱告。</a:t>
            </a:r>
          </a:p>
          <a:p>
            <a:r>
              <a:rPr lang="en-US" altLang="zh-TW"/>
              <a:t> </a:t>
            </a:r>
            <a:r>
              <a:rPr lang="zh-TW" altLang="en-US"/>
              <a:t>為本國缺乏食物、藥品、醫療與教育的孩子禱告。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98023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1BA65-F2F5-7459-ECD7-2BEE0BB1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41069-3366-A372-67FA-81CACB1C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15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6D7F38-25A4-7AC7-87D2-A08A418C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為在全國新區域開辦 </a:t>
            </a:r>
            <a:r>
              <a:rPr lang="en" altLang="zh-TW"/>
              <a:t>GNC</a:t>
            </a:r>
            <a:r>
              <a:rPr lang="zh-TW" altLang="en"/>
              <a:t>（</a:t>
            </a:r>
            <a:r>
              <a:rPr lang="zh-TW" altLang="en-US"/>
              <a:t>喜樂團）禱告。</a:t>
            </a:r>
          </a:p>
          <a:p>
            <a:r>
              <a:rPr lang="zh-TW" altLang="en-US"/>
              <a:t>為執行 </a:t>
            </a:r>
            <a:r>
              <a:rPr lang="en-US" altLang="zh-TW"/>
              <a:t>2025 </a:t>
            </a:r>
            <a:r>
              <a:rPr lang="zh-TW" altLang="en-US"/>
              <a:t>年事工計畫有 神 的引導、並使祂得榮耀禱告。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0671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52C33-0782-E94C-9987-BAC8EB9A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658" y="2948668"/>
            <a:ext cx="5470141" cy="1325563"/>
          </a:xfrm>
        </p:spPr>
        <p:txBody>
          <a:bodyPr>
            <a:normAutofit/>
          </a:bodyPr>
          <a:lstStyle/>
          <a:p>
            <a:pPr marR="0" algn="ctr" rtl="0"/>
            <a:r>
              <a:rPr lang="zh-TW" altLang="en-US" sz="7200" b="1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中東區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DFDA5AE-3814-F64D-BA05-9F62096821E3}"/>
              </a:ext>
            </a:extLst>
          </p:cNvPr>
          <p:cNvGrpSpPr/>
          <p:nvPr/>
        </p:nvGrpSpPr>
        <p:grpSpPr>
          <a:xfrm>
            <a:off x="-2565242" y="-2347676"/>
            <a:ext cx="15702872" cy="9274428"/>
            <a:chOff x="-2565242" y="-2347676"/>
            <a:chExt cx="15702872" cy="9274428"/>
          </a:xfrm>
        </p:grpSpPr>
        <p:sp>
          <p:nvSpPr>
            <p:cNvPr id="5" name="任意多边形: 形状 2">
              <a:extLst>
                <a:ext uri="{FF2B5EF4-FFF2-40B4-BE49-F238E27FC236}">
                  <a16:creationId xmlns:a16="http://schemas.microsoft.com/office/drawing/2014/main" id="{AFC6C266-971A-514C-95A4-40AF0CA23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3364" y="-9608"/>
              <a:ext cx="12162074" cy="6877215"/>
            </a:xfrm>
            <a:custGeom>
              <a:avLst/>
              <a:gdLst>
                <a:gd name="connsiteX0" fmla="*/ 9753751 w 12162074"/>
                <a:gd name="connsiteY0" fmla="*/ 0 h 6877215"/>
                <a:gd name="connsiteX1" fmla="*/ 11288981 w 12162074"/>
                <a:gd name="connsiteY1" fmla="*/ 0 h 6877215"/>
                <a:gd name="connsiteX2" fmla="*/ 11428126 w 12162074"/>
                <a:gd name="connsiteY2" fmla="*/ 242011 h 6877215"/>
                <a:gd name="connsiteX3" fmla="*/ 12162074 w 12162074"/>
                <a:gd name="connsiteY3" fmla="*/ 3140781 h 6877215"/>
                <a:gd name="connsiteX4" fmla="*/ 10953987 w 12162074"/>
                <a:gd name="connsiteY4" fmla="*/ 6779397 h 6877215"/>
                <a:gd name="connsiteX5" fmla="*/ 10877122 w 12162074"/>
                <a:gd name="connsiteY5" fmla="*/ 6877215 h 6877215"/>
                <a:gd name="connsiteX6" fmla="*/ 9147607 w 12162074"/>
                <a:gd name="connsiteY6" fmla="*/ 6877215 h 6877215"/>
                <a:gd name="connsiteX7" fmla="*/ 9155638 w 12162074"/>
                <a:gd name="connsiteY7" fmla="*/ 6870903 h 6877215"/>
                <a:gd name="connsiteX8" fmla="*/ 10914610 w 12162074"/>
                <a:gd name="connsiteY8" fmla="*/ 3140781 h 6877215"/>
                <a:gd name="connsiteX9" fmla="*/ 9810857 w 12162074"/>
                <a:gd name="connsiteY9" fmla="*/ 65931 h 6877215"/>
                <a:gd name="connsiteX10" fmla="*/ 873093 w 12162074"/>
                <a:gd name="connsiteY10" fmla="*/ 0 h 6877215"/>
                <a:gd name="connsiteX11" fmla="*/ 2408323 w 12162074"/>
                <a:gd name="connsiteY11" fmla="*/ 0 h 6877215"/>
                <a:gd name="connsiteX12" fmla="*/ 2351217 w 12162074"/>
                <a:gd name="connsiteY12" fmla="*/ 65931 h 6877215"/>
                <a:gd name="connsiteX13" fmla="*/ 1247464 w 12162074"/>
                <a:gd name="connsiteY13" fmla="*/ 3140781 h 6877215"/>
                <a:gd name="connsiteX14" fmla="*/ 3006436 w 12162074"/>
                <a:gd name="connsiteY14" fmla="*/ 6870903 h 6877215"/>
                <a:gd name="connsiteX15" fmla="*/ 3014468 w 12162074"/>
                <a:gd name="connsiteY15" fmla="*/ 6877215 h 6877215"/>
                <a:gd name="connsiteX16" fmla="*/ 1284952 w 12162074"/>
                <a:gd name="connsiteY16" fmla="*/ 6877215 h 6877215"/>
                <a:gd name="connsiteX17" fmla="*/ 1208087 w 12162074"/>
                <a:gd name="connsiteY17" fmla="*/ 6779397 h 6877215"/>
                <a:gd name="connsiteX18" fmla="*/ 0 w 12162074"/>
                <a:gd name="connsiteY18" fmla="*/ 3140781 h 6877215"/>
                <a:gd name="connsiteX19" fmla="*/ 733949 w 12162074"/>
                <a:gd name="connsiteY19" fmla="*/ 242011 h 68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62074" h="6877215">
                  <a:moveTo>
                    <a:pt x="9753751" y="0"/>
                  </a:moveTo>
                  <a:lnTo>
                    <a:pt x="11288981" y="0"/>
                  </a:lnTo>
                  <a:lnTo>
                    <a:pt x="11428126" y="242011"/>
                  </a:lnTo>
                  <a:cubicBezTo>
                    <a:pt x="11896198" y="1103709"/>
                    <a:pt x="12162074" y="2091194"/>
                    <a:pt x="12162074" y="3140781"/>
                  </a:cubicBezTo>
                  <a:cubicBezTo>
                    <a:pt x="12162074" y="4505245"/>
                    <a:pt x="11712743" y="5764755"/>
                    <a:pt x="10953987" y="6779397"/>
                  </a:cubicBezTo>
                  <a:lnTo>
                    <a:pt x="10877122" y="6877215"/>
                  </a:lnTo>
                  <a:lnTo>
                    <a:pt x="9147607" y="6877215"/>
                  </a:lnTo>
                  <a:lnTo>
                    <a:pt x="9155638" y="6870903"/>
                  </a:lnTo>
                  <a:cubicBezTo>
                    <a:pt x="10229887" y="5984283"/>
                    <a:pt x="10914610" y="4642502"/>
                    <a:pt x="10914610" y="3140781"/>
                  </a:cubicBezTo>
                  <a:cubicBezTo>
                    <a:pt x="10914610" y="1972776"/>
                    <a:pt x="10500395" y="901525"/>
                    <a:pt x="9810857" y="65931"/>
                  </a:cubicBezTo>
                  <a:close/>
                  <a:moveTo>
                    <a:pt x="873093" y="0"/>
                  </a:moveTo>
                  <a:lnTo>
                    <a:pt x="2408323" y="0"/>
                  </a:lnTo>
                  <a:lnTo>
                    <a:pt x="2351217" y="65931"/>
                  </a:lnTo>
                  <a:cubicBezTo>
                    <a:pt x="1661680" y="901525"/>
                    <a:pt x="1247464" y="1972776"/>
                    <a:pt x="1247464" y="3140781"/>
                  </a:cubicBezTo>
                  <a:cubicBezTo>
                    <a:pt x="1247464" y="4642502"/>
                    <a:pt x="1932188" y="5984283"/>
                    <a:pt x="3006436" y="6870903"/>
                  </a:cubicBezTo>
                  <a:lnTo>
                    <a:pt x="3014468" y="6877215"/>
                  </a:lnTo>
                  <a:lnTo>
                    <a:pt x="1284952" y="6877215"/>
                  </a:lnTo>
                  <a:lnTo>
                    <a:pt x="1208087" y="6779397"/>
                  </a:lnTo>
                  <a:cubicBezTo>
                    <a:pt x="449331" y="5764755"/>
                    <a:pt x="0" y="4505245"/>
                    <a:pt x="0" y="3140781"/>
                  </a:cubicBezTo>
                  <a:cubicBezTo>
                    <a:pt x="0" y="2091194"/>
                    <a:pt x="265876" y="1103709"/>
                    <a:pt x="733949" y="242011"/>
                  </a:cubicBezTo>
                  <a:close/>
                </a:path>
              </a:pathLst>
            </a:cu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AE001123-197B-034F-AB78-24E402CA0B15}"/>
                </a:ext>
              </a:extLst>
            </p:cNvPr>
            <p:cNvSpPr/>
            <p:nvPr/>
          </p:nvSpPr>
          <p:spPr>
            <a:xfrm flipH="1" flipV="1">
              <a:off x="-183088" y="6372622"/>
              <a:ext cx="12558175" cy="523332"/>
            </a:xfrm>
            <a:custGeom>
              <a:avLst/>
              <a:gdLst>
                <a:gd name="connsiteX0" fmla="*/ 0 w 6393307"/>
                <a:gd name="connsiteY0" fmla="*/ 0 h 1487481"/>
                <a:gd name="connsiteX1" fmla="*/ 6393307 w 6393307"/>
                <a:gd name="connsiteY1" fmla="*/ 0 h 1487481"/>
                <a:gd name="connsiteX2" fmla="*/ 5571101 w 6393307"/>
                <a:gd name="connsiteY2" fmla="*/ 1487481 h 1487481"/>
                <a:gd name="connsiteX3" fmla="*/ 2729826 w 6393307"/>
                <a:gd name="connsiteY3" fmla="*/ 1487481 h 1487481"/>
                <a:gd name="connsiteX4" fmla="*/ 1012310 w 6393307"/>
                <a:gd name="connsiteY4" fmla="*/ 1487481 h 1487481"/>
                <a:gd name="connsiteX5" fmla="*/ 0 w 6393307"/>
                <a:gd name="connsiteY5" fmla="*/ 1487481 h 1487481"/>
                <a:gd name="connsiteX6" fmla="*/ 0 w 6393307"/>
                <a:gd name="connsiteY6" fmla="*/ 0 h 148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307" h="1487481">
                  <a:moveTo>
                    <a:pt x="0" y="0"/>
                  </a:moveTo>
                  <a:lnTo>
                    <a:pt x="6393307" y="0"/>
                  </a:lnTo>
                  <a:lnTo>
                    <a:pt x="5571101" y="1487481"/>
                  </a:lnTo>
                  <a:lnTo>
                    <a:pt x="2729826" y="1487481"/>
                  </a:lnTo>
                  <a:lnTo>
                    <a:pt x="1012310" y="1487481"/>
                  </a:lnTo>
                  <a:lnTo>
                    <a:pt x="0" y="1487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微软雅黑"/>
                <a:sym typeface="微软雅黑"/>
              </a:endParaRPr>
            </a:p>
          </p:txBody>
        </p:sp>
        <p:sp>
          <p:nvSpPr>
            <p:cNvPr id="7" name="圆: 空心 1">
              <a:extLst>
                <a:ext uri="{FF2B5EF4-FFF2-40B4-BE49-F238E27FC236}">
                  <a16:creationId xmlns:a16="http://schemas.microsoft.com/office/drawing/2014/main" id="{F8D2CBAC-7902-874F-8075-667EAF41B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565242" y="-2347676"/>
              <a:ext cx="5130483" cy="5130812"/>
            </a:xfrm>
            <a:prstGeom prst="donut">
              <a:avLst>
                <a:gd name="adj" fmla="val 19910"/>
              </a:avLst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6D962245-BC64-4A48-8560-697A67E3777F}"/>
                </a:ext>
              </a:extLst>
            </p:cNvPr>
            <p:cNvGrpSpPr/>
            <p:nvPr/>
          </p:nvGrpSpPr>
          <p:grpSpPr>
            <a:xfrm>
              <a:off x="-883704" y="1545037"/>
              <a:ext cx="1891260" cy="1883963"/>
              <a:chOff x="95534" y="5186149"/>
              <a:chExt cx="1891260" cy="1883963"/>
            </a:xfrm>
          </p:grpSpPr>
          <p:cxnSp>
            <p:nvCxnSpPr>
              <p:cNvPr id="23" name="直接连接符 4">
                <a:extLst>
                  <a:ext uri="{FF2B5EF4-FFF2-40B4-BE49-F238E27FC236}">
                    <a16:creationId xmlns:a16="http://schemas.microsoft.com/office/drawing/2014/main" id="{68CA5818-A7F7-3246-A86E-139F5606EB72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5">
                <a:extLst>
                  <a:ext uri="{FF2B5EF4-FFF2-40B4-BE49-F238E27FC236}">
                    <a16:creationId xmlns:a16="http://schemas.microsoft.com/office/drawing/2014/main" id="{B504D975-DF2A-4F45-A278-AAAEEBC83B71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6">
                <a:extLst>
                  <a:ext uri="{FF2B5EF4-FFF2-40B4-BE49-F238E27FC236}">
                    <a16:creationId xmlns:a16="http://schemas.microsoft.com/office/drawing/2014/main" id="{7741E894-AB26-594C-B1D4-17C2774FD84A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7">
                <a:extLst>
                  <a:ext uri="{FF2B5EF4-FFF2-40B4-BE49-F238E27FC236}">
                    <a16:creationId xmlns:a16="http://schemas.microsoft.com/office/drawing/2014/main" id="{22D76276-0B46-CD4C-B60D-9BDF2908CAC2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8">
                <a:extLst>
                  <a:ext uri="{FF2B5EF4-FFF2-40B4-BE49-F238E27FC236}">
                    <a16:creationId xmlns:a16="http://schemas.microsoft.com/office/drawing/2014/main" id="{39C6F3F7-E449-3F4D-B9F7-C1F596B087E7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9">
                <a:extLst>
                  <a:ext uri="{FF2B5EF4-FFF2-40B4-BE49-F238E27FC236}">
                    <a16:creationId xmlns:a16="http://schemas.microsoft.com/office/drawing/2014/main" id="{85F6B8D7-2D8C-2B43-AA5D-C2F112ED17BE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0">
                <a:extLst>
                  <a:ext uri="{FF2B5EF4-FFF2-40B4-BE49-F238E27FC236}">
                    <a16:creationId xmlns:a16="http://schemas.microsoft.com/office/drawing/2014/main" id="{2DF778F5-BAA3-0B4B-94A6-4479FE031F8A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1">
                <a:extLst>
                  <a:ext uri="{FF2B5EF4-FFF2-40B4-BE49-F238E27FC236}">
                    <a16:creationId xmlns:a16="http://schemas.microsoft.com/office/drawing/2014/main" id="{6F9EA6CC-B3FA-7044-BF11-0600ED2E7934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48D150AA-0AFD-7D44-A82D-21263DACC7C9}"/>
                </a:ext>
              </a:extLst>
            </p:cNvPr>
            <p:cNvSpPr/>
            <p:nvPr/>
          </p:nvSpPr>
          <p:spPr>
            <a:xfrm>
              <a:off x="11255243" y="440688"/>
              <a:ext cx="392400" cy="3908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08EF585C-F5AD-1E40-96E7-9143DD0A3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3180" y="5531138"/>
              <a:ext cx="1184494" cy="11796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" name="组合 19">
              <a:extLst>
                <a:ext uri="{FF2B5EF4-FFF2-40B4-BE49-F238E27FC236}">
                  <a16:creationId xmlns:a16="http://schemas.microsoft.com/office/drawing/2014/main" id="{FC0E936D-195D-AB49-80EF-A6AAB728151E}"/>
                </a:ext>
              </a:extLst>
            </p:cNvPr>
            <p:cNvGrpSpPr/>
            <p:nvPr/>
          </p:nvGrpSpPr>
          <p:grpSpPr>
            <a:xfrm>
              <a:off x="11246370" y="1618395"/>
              <a:ext cx="1891260" cy="1883963"/>
              <a:chOff x="95534" y="5186149"/>
              <a:chExt cx="1891260" cy="1883963"/>
            </a:xfrm>
          </p:grpSpPr>
          <p:cxnSp>
            <p:nvCxnSpPr>
              <p:cNvPr id="15" name="直接连接符 20">
                <a:extLst>
                  <a:ext uri="{FF2B5EF4-FFF2-40B4-BE49-F238E27FC236}">
                    <a16:creationId xmlns:a16="http://schemas.microsoft.com/office/drawing/2014/main" id="{F22E8DFF-7AFB-4841-A7C5-2D2AF1BE184D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21">
                <a:extLst>
                  <a:ext uri="{FF2B5EF4-FFF2-40B4-BE49-F238E27FC236}">
                    <a16:creationId xmlns:a16="http://schemas.microsoft.com/office/drawing/2014/main" id="{06DC962B-AE1E-1A44-882E-33C7B81AC875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22">
                <a:extLst>
                  <a:ext uri="{FF2B5EF4-FFF2-40B4-BE49-F238E27FC236}">
                    <a16:creationId xmlns:a16="http://schemas.microsoft.com/office/drawing/2014/main" id="{685A901C-ED9A-F44A-BD56-6AE024F076C6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23">
                <a:extLst>
                  <a:ext uri="{FF2B5EF4-FFF2-40B4-BE49-F238E27FC236}">
                    <a16:creationId xmlns:a16="http://schemas.microsoft.com/office/drawing/2014/main" id="{2ECBE4A9-D079-AA4C-BD83-813B6367BBDD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24">
                <a:extLst>
                  <a:ext uri="{FF2B5EF4-FFF2-40B4-BE49-F238E27FC236}">
                    <a16:creationId xmlns:a16="http://schemas.microsoft.com/office/drawing/2014/main" id="{51BA9B07-EBE8-EF45-84FA-59842014B20A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5">
                <a:extLst>
                  <a:ext uri="{FF2B5EF4-FFF2-40B4-BE49-F238E27FC236}">
                    <a16:creationId xmlns:a16="http://schemas.microsoft.com/office/drawing/2014/main" id="{8A53FC74-EDC3-1541-B1CE-33FE7FBC8FAF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6">
                <a:extLst>
                  <a:ext uri="{FF2B5EF4-FFF2-40B4-BE49-F238E27FC236}">
                    <a16:creationId xmlns:a16="http://schemas.microsoft.com/office/drawing/2014/main" id="{AEBA7949-3A9B-4749-9A52-17B4D5583C91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7">
                <a:extLst>
                  <a:ext uri="{FF2B5EF4-FFF2-40B4-BE49-F238E27FC236}">
                    <a16:creationId xmlns:a16="http://schemas.microsoft.com/office/drawing/2014/main" id="{9518DDFB-ADAA-3A49-9B8A-E375FF2AEA07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0D1B031B-7127-AB49-9A7B-837F9A0EBA5C}"/>
                </a:ext>
              </a:extLst>
            </p:cNvPr>
            <p:cNvSpPr txBox="1"/>
            <p:nvPr/>
          </p:nvSpPr>
          <p:spPr>
            <a:xfrm>
              <a:off x="544357" y="541658"/>
              <a:ext cx="1479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World Day of 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微软雅黑"/>
                <a:cs typeface="Apple Chancery" panose="03020702040506060504" pitchFamily="66" charset="-79"/>
                <a:sym typeface="微软雅黑"/>
              </a:endParaRPr>
            </a:p>
          </p:txBody>
        </p:sp>
        <p:sp>
          <p:nvSpPr>
            <p:cNvPr id="13" name="文本框 4">
              <a:extLst>
                <a:ext uri="{FF2B5EF4-FFF2-40B4-BE49-F238E27FC236}">
                  <a16:creationId xmlns:a16="http://schemas.microsoft.com/office/drawing/2014/main" id="{9232FBFA-9FCD-C34E-B743-413FF229AF0D}"/>
                </a:ext>
              </a:extLst>
            </p:cNvPr>
            <p:cNvSpPr txBox="1"/>
            <p:nvPr/>
          </p:nvSpPr>
          <p:spPr>
            <a:xfrm>
              <a:off x="815706" y="661078"/>
              <a:ext cx="1336776" cy="77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600" dirty="0">
                  <a:solidFill>
                    <a:srgbClr val="FFC000"/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Prayer 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E2BCF980-3F16-AE47-AD8B-7F6B4A50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22" y="1441432"/>
              <a:ext cx="5485320" cy="548532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855784" y="1640161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500" kern="260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</a:rPr>
              <a:t>國際區域</a:t>
            </a:r>
            <a:endParaRPr lang="zh-TW" altLang="en-US" sz="6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373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6C309-CD46-7B18-484D-5D263ABC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E47FAC-B87C-D1E3-0A0F-A52E92F3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16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E17C39-A98F-84E2-C7F7-BD3E949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為政府核准 </a:t>
            </a:r>
            <a:r>
              <a:rPr lang="en" altLang="zh-TW"/>
              <a:t>CEF(</a:t>
            </a:r>
            <a:r>
              <a:rPr lang="zh-TW" altLang="en-US"/>
              <a:t>萬國兒童佈道團</a:t>
            </a:r>
            <a:r>
              <a:rPr lang="en-US" altLang="zh-TW"/>
              <a:t>) </a:t>
            </a:r>
            <a:r>
              <a:rPr lang="zh-TW" altLang="en-US"/>
              <a:t>註冊與 </a:t>
            </a:r>
            <a:r>
              <a:rPr lang="en" altLang="zh-TW"/>
              <a:t>CMI(</a:t>
            </a:r>
            <a:r>
              <a:rPr lang="zh-TW" altLang="en-US"/>
              <a:t>兒童事工學院</a:t>
            </a:r>
            <a:r>
              <a:rPr lang="en-US" altLang="zh-TW"/>
              <a:t>) </a:t>
            </a:r>
            <a:r>
              <a:rPr lang="zh-TW" altLang="en-US"/>
              <a:t>建築計畫禱告。</a:t>
            </a:r>
          </a:p>
          <a:p>
            <a:pPr marL="0" indent="0">
              <a:buNone/>
            </a:pPr>
            <a:r>
              <a:rPr lang="en-US" altLang="zh-TW"/>
              <a:t>• </a:t>
            </a:r>
            <a:r>
              <a:rPr lang="zh-TW" altLang="en-US"/>
              <a:t>為忠心的奉獻者與支持者禱告。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48649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80F9-5D68-A8DE-BCFA-FDF3D2D2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652971-20F4-D062-93B3-DFFE2E51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17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37E108-611A-D61A-14A0-BD09714D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為祕密聚會者的安全禱告。</a:t>
            </a:r>
          </a:p>
          <a:p>
            <a:r>
              <a:rPr lang="en-US" altLang="zh-TW"/>
              <a:t>•</a:t>
            </a:r>
            <a:r>
              <a:rPr lang="zh-TW" altLang="en-US"/>
              <a:t>為近期完成 </a:t>
            </a:r>
            <a:r>
              <a:rPr lang="en" altLang="zh-TW"/>
              <a:t>TCE ( </a:t>
            </a:r>
            <a:r>
              <a:rPr lang="zh-TW" altLang="en-US"/>
              <a:t>有效教學法第一級 </a:t>
            </a:r>
            <a:r>
              <a:rPr lang="en-US" altLang="zh-TW"/>
              <a:t>)</a:t>
            </a:r>
            <a:r>
              <a:rPr lang="zh-TW" altLang="en-US"/>
              <a:t>訓練的學員與已開始帶領 </a:t>
            </a:r>
            <a:r>
              <a:rPr lang="en" altLang="zh-TW"/>
              <a:t>GNC(</a:t>
            </a:r>
            <a:r>
              <a:rPr lang="zh-TW" altLang="en-US"/>
              <a:t>喜樂團</a:t>
            </a:r>
            <a:r>
              <a:rPr lang="en-US" altLang="zh-TW"/>
              <a:t>)</a:t>
            </a:r>
            <a:r>
              <a:rPr lang="zh-TW" altLang="en-US"/>
              <a:t>的姊妹禱</a:t>
            </a:r>
          </a:p>
          <a:p>
            <a:r>
              <a:rPr lang="zh-TW" altLang="en-US"/>
              <a:t>告。</a:t>
            </a:r>
          </a:p>
        </p:txBody>
      </p:sp>
    </p:spTree>
    <p:extLst>
      <p:ext uri="{BB962C8B-B14F-4D97-AF65-F5344CB8AC3E}">
        <p14:creationId xmlns:p14="http://schemas.microsoft.com/office/powerpoint/2010/main" val="84799510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B0FF0-99F8-415C-BDC7-94640E0C8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F058E-10D8-3EEE-3B00-693BD9DB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/>
              <a:t>敏感國家</a:t>
            </a:r>
            <a:r>
              <a:rPr lang="en-US" altLang="zh-TW"/>
              <a:t>18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E5C33A-79D4-9FE6-46EA-607E75BB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求主保護祂的百姓；邊境情勢極其嚴峻。</a:t>
            </a:r>
          </a:p>
          <a:p>
            <a:r>
              <a:rPr lang="zh-TW" altLang="en-US"/>
              <a:t>為佈道與門訓事工禱告，願主為祂的聖名行奇事。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3469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F1C6-CB14-9F34-9F0E-FAABD8F6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51D7C-C6F8-9C34-B3DE-EE01ECA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/>
              <a:t>19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F2F5D2-C955-B358-8644-4FACDEEA7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願神使用 </a:t>
            </a:r>
            <a:r>
              <a:rPr lang="en" altLang="zh-TW"/>
              <a:t>CPC S( </a:t>
            </a:r>
            <a:r>
              <a:rPr lang="zh-TW" altLang="en-US"/>
              <a:t>聖誕節慶祝會</a:t>
            </a:r>
            <a:r>
              <a:rPr lang="en-US" altLang="zh-TW"/>
              <a:t>)</a:t>
            </a:r>
            <a:r>
              <a:rPr lang="zh-TW" altLang="en-US"/>
              <a:t>使祂得榮耀；願孩子們遇見 神 的愛與真理。</a:t>
            </a:r>
            <a:endParaRPr lang="en-US" altLang="zh-TW"/>
          </a:p>
          <a:p>
            <a:endParaRPr lang="zh-TW" altLang="en-US"/>
          </a:p>
          <a:p>
            <a:r>
              <a:rPr lang="zh-TW" altLang="en-US"/>
              <a:t>為本國在 </a:t>
            </a:r>
            <a:r>
              <a:rPr lang="en-US" altLang="zh-TW"/>
              <a:t>2026 </a:t>
            </a:r>
            <a:r>
              <a:rPr lang="zh-TW" altLang="en-US"/>
              <a:t>年的事工增長禱告。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07297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15A23-1F0C-6F45-F3F0-F576D1C5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AA7B78-BA7B-D669-54E5-E97BF468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/>
            <a:r>
              <a:rPr lang="zh-TW" altLang="en-US"/>
              <a:t>敏感國家</a:t>
            </a:r>
            <a:r>
              <a:rPr lang="en-US" altLang="zh-TW" dirty="0"/>
              <a:t>20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792A44-9FA4-37C6-40F7-EED0B4694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/>
              <a:t>為 </a:t>
            </a:r>
            <a:r>
              <a:rPr lang="en" altLang="zh-TW" dirty="0"/>
              <a:t>GNC(</a:t>
            </a:r>
            <a:r>
              <a:rPr lang="zh-TW" altLang="en-US"/>
              <a:t>喜樂團</a:t>
            </a:r>
            <a:r>
              <a:rPr lang="en-US" altLang="zh-TW" dirty="0"/>
              <a:t>)</a:t>
            </a:r>
            <a:r>
              <a:rPr lang="zh-TW" altLang="en-US"/>
              <a:t>重啟與禱告小組的延續禱告。</a:t>
            </a:r>
            <a:endParaRPr lang="en-US" altLang="zh-TW" dirty="0"/>
          </a:p>
          <a:p>
            <a:endParaRPr lang="zh-TW" altLang="en-US"/>
          </a:p>
          <a:p>
            <a:r>
              <a:rPr lang="zh-TW" altLang="en-US"/>
              <a:t>為領導角色的調整能定案，並使各項事工順利銜接禱告。</a:t>
            </a:r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856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26206D-334F-224B-A851-A85D78D3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 rtl="0"/>
            <a:r>
              <a:rPr lang="zh-TW" altLang="en-US"/>
              <a:t>區長 </a:t>
            </a:r>
            <a:r>
              <a:rPr lang="en-US" altLang="zh-TW" dirty="0"/>
              <a:t>:</a:t>
            </a:r>
            <a:r>
              <a:rPr lang="zh-TW" altLang="en-US"/>
              <a:t> 賈斯汀弟兄 </a:t>
            </a:r>
            <a:r>
              <a:rPr lang="en-US" altLang="zh-TW" dirty="0"/>
              <a:t>(Brother Justin)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444AD5-5E6F-0D44-AE18-A69EE4CE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>
            <a:normAutofit/>
          </a:bodyPr>
          <a:lstStyle/>
          <a:p>
            <a:r>
              <a:rPr lang="zh-TW" altLang="en-US"/>
              <a:t>求 神 使本區能接觸一千萬位幼小的靈魂，並在學員完成 </a:t>
            </a:r>
            <a:r>
              <a:rPr lang="en" altLang="zh-TW" dirty="0"/>
              <a:t>CMI(</a:t>
            </a:r>
            <a:r>
              <a:rPr lang="zh-TW" altLang="en-US"/>
              <a:t>兒童事工學院</a:t>
            </a:r>
            <a:r>
              <a:rPr lang="en-US" altLang="zh-TW" dirty="0"/>
              <a:t>) </a:t>
            </a:r>
            <a:r>
              <a:rPr lang="zh-TW" altLang="en-US"/>
              <a:t>後，興起</a:t>
            </a:r>
            <a:r>
              <a:rPr lang="en-US" altLang="zh-TW" dirty="0"/>
              <a:t>100 </a:t>
            </a:r>
            <a:r>
              <a:rPr lang="zh-TW" altLang="en-US"/>
              <a:t>位全職同工加入 </a:t>
            </a:r>
            <a:r>
              <a:rPr lang="en" altLang="zh-TW" dirty="0"/>
              <a:t>CEF(</a:t>
            </a:r>
            <a:r>
              <a:rPr lang="zh-TW" altLang="en-US"/>
              <a:t>萬國兒童佈道團</a:t>
            </a:r>
            <a:r>
              <a:rPr lang="en-US" altLang="zh-TW" dirty="0"/>
              <a:t>)</a:t>
            </a:r>
            <a:r>
              <a:rPr lang="zh-TW" altLang="en-US"/>
              <a:t>。</a:t>
            </a:r>
          </a:p>
          <a:p>
            <a:r>
              <a:rPr lang="zh-TW" altLang="en-US"/>
              <a:t>為 </a:t>
            </a:r>
            <a:r>
              <a:rPr lang="en" altLang="zh-TW" dirty="0"/>
              <a:t>CYIA ( </a:t>
            </a:r>
            <a:r>
              <a:rPr lang="zh-TW" altLang="en-US"/>
              <a:t>基督徒青少年宣教行動</a:t>
            </a:r>
            <a:r>
              <a:rPr lang="en-US" altLang="zh-TW" dirty="0"/>
              <a:t>)</a:t>
            </a:r>
            <a:r>
              <a:rPr lang="zh-TW" altLang="en-US"/>
              <a:t>與 </a:t>
            </a:r>
            <a:r>
              <a:rPr lang="en" altLang="zh-TW" dirty="0"/>
              <a:t>Go &amp; Tell (</a:t>
            </a:r>
            <a:r>
              <a:rPr lang="zh-TW" altLang="en-US"/>
              <a:t>兒童告訴兒童</a:t>
            </a:r>
            <a:r>
              <a:rPr lang="en-US" altLang="zh-TW" dirty="0"/>
              <a:t>)</a:t>
            </a:r>
            <a:r>
              <a:rPr lang="zh-TW" altLang="en-US"/>
              <a:t>事工在本區各國全面展開禱告。</a:t>
            </a:r>
          </a:p>
          <a:p>
            <a:r>
              <a:rPr lang="zh-TW" altLang="en-US"/>
              <a:t>請持續為本區同工與目標國家的保護代求，求神開傳福音之門。</a:t>
            </a:r>
          </a:p>
          <a:p>
            <a:pPr marR="0" lvl="0" rtl="0"/>
            <a:endParaRPr lang="zh-TW" altLang="en-US" b="0" i="0" u="none" strike="noStrike" baseline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4261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6E269-FFCF-AD62-A0B8-25DF3A2D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22941-696E-F8E0-90F0-194F6B40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/>
              <a:t>教育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3D4B4B-6266-CBD7-9773-8E6C4EF2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/>
              <a:t>為 </a:t>
            </a:r>
            <a:r>
              <a:rPr lang="en" altLang="zh-TW" dirty="0"/>
              <a:t>Go &amp; Tell(</a:t>
            </a:r>
            <a:r>
              <a:rPr lang="zh-TW" altLang="en-US"/>
              <a:t>兒童告訴兒童</a:t>
            </a:r>
            <a:r>
              <a:rPr lang="en-US" altLang="zh-TW" dirty="0"/>
              <a:t>)</a:t>
            </a:r>
            <a:r>
              <a:rPr lang="zh-TW" altLang="en-US"/>
              <a:t>、</a:t>
            </a:r>
            <a:r>
              <a:rPr lang="en" altLang="zh-TW" dirty="0"/>
              <a:t>JYC (</a:t>
            </a:r>
            <a:r>
              <a:rPr lang="zh-TW" altLang="en-US"/>
              <a:t>青少年挑戰</a:t>
            </a:r>
            <a:r>
              <a:rPr lang="en-US" altLang="zh-TW" dirty="0"/>
              <a:t>)</a:t>
            </a:r>
            <a:r>
              <a:rPr lang="zh-TW" altLang="en-US"/>
              <a:t>與 </a:t>
            </a:r>
            <a:r>
              <a:rPr lang="en" altLang="zh-TW" dirty="0"/>
              <a:t>CYIA( </a:t>
            </a:r>
            <a:r>
              <a:rPr lang="zh-TW" altLang="en-US"/>
              <a:t>基督徒青少年宣教行動</a:t>
            </a:r>
            <a:r>
              <a:rPr lang="en-US" altLang="zh-TW" dirty="0"/>
              <a:t>)</a:t>
            </a:r>
            <a:r>
              <a:rPr lang="zh-TW" altLang="en-US"/>
              <a:t>的區域協調員禱告。</a:t>
            </a:r>
          </a:p>
          <a:p>
            <a:r>
              <a:rPr lang="en-US" altLang="zh-TW" dirty="0"/>
              <a:t> </a:t>
            </a:r>
            <a:r>
              <a:rPr lang="zh-TW" altLang="en-US"/>
              <a:t>求神每年呼召 </a:t>
            </a:r>
            <a:r>
              <a:rPr lang="en-US" altLang="zh-TW" dirty="0"/>
              <a:t>100 </a:t>
            </a:r>
            <a:r>
              <a:rPr lang="zh-TW" altLang="en-US"/>
              <a:t>位 </a:t>
            </a:r>
            <a:r>
              <a:rPr lang="en" altLang="zh-TW" dirty="0"/>
              <a:t>CMI(</a:t>
            </a:r>
            <a:r>
              <a:rPr lang="zh-TW" altLang="en-US"/>
              <a:t>兒童事工學院</a:t>
            </a:r>
            <a:r>
              <a:rPr lang="en-US" altLang="zh-TW" dirty="0"/>
              <a:t>) </a:t>
            </a:r>
            <a:r>
              <a:rPr lang="zh-TW" altLang="en-US"/>
              <a:t>學員加入中東 </a:t>
            </a:r>
            <a:r>
              <a:rPr lang="en" altLang="zh-TW" dirty="0"/>
              <a:t>CEF (</a:t>
            </a:r>
            <a:r>
              <a:rPr lang="zh-TW" altLang="en-US"/>
              <a:t>萬國兒童佈道團</a:t>
            </a:r>
            <a:r>
              <a:rPr lang="en-US" altLang="zh-TW" dirty="0"/>
              <a:t>)</a:t>
            </a:r>
            <a:r>
              <a:rPr lang="zh-TW" altLang="en-US"/>
              <a:t>；也為這些學員的忠心，以及在認證過程中評估他們的同工禱告。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8168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DBCC-942A-97B8-E39D-E0A61325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5A97C-6BE1-B4C2-0492-CC2ABCD5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/>
              <a:t>教材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18215B-9656-F256-DCD9-B6C2BE36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/>
              <a:t>為 </a:t>
            </a:r>
            <a:r>
              <a:rPr lang="en" altLang="zh-TW" dirty="0"/>
              <a:t>CPC (</a:t>
            </a:r>
            <a:r>
              <a:rPr lang="zh-TW" altLang="en-US"/>
              <a:t>聖誕節慶祝會</a:t>
            </a:r>
            <a:r>
              <a:rPr lang="en-US" altLang="zh-TW" dirty="0"/>
              <a:t>) </a:t>
            </a:r>
            <a:r>
              <a:rPr lang="zh-TW" altLang="en-US"/>
              <a:t>課程能及時印製並安全送達中東各國禱告；也為聖誕節單張的印製與發送禱告。</a:t>
            </a:r>
          </a:p>
          <a:p>
            <a:r>
              <a:rPr lang="zh-TW" altLang="en-US"/>
              <a:t>為 </a:t>
            </a:r>
            <a:r>
              <a:rPr lang="en-US" altLang="zh-TW" dirty="0"/>
              <a:t>2026–2027 </a:t>
            </a:r>
            <a:r>
              <a:rPr lang="zh-TW" altLang="en-US"/>
              <a:t>年 </a:t>
            </a:r>
            <a:r>
              <a:rPr lang="en" altLang="zh-TW" dirty="0"/>
              <a:t>GNC</a:t>
            </a:r>
            <a:r>
              <a:rPr lang="zh-TW" altLang="en"/>
              <a:t>（</a:t>
            </a:r>
            <a:r>
              <a:rPr lang="zh-TW" altLang="en-US"/>
              <a:t>喜樂團）教材之翻譯與印製經費，及 </a:t>
            </a:r>
            <a:r>
              <a:rPr lang="en-US" altLang="zh-TW" dirty="0"/>
              <a:t>5 </a:t>
            </a:r>
            <a:r>
              <a:rPr lang="zh-TW" altLang="en-US"/>
              <a:t>日聖經班 資源包與 </a:t>
            </a:r>
            <a:r>
              <a:rPr lang="en" altLang="zh-TW" dirty="0"/>
              <a:t>VBS(</a:t>
            </a:r>
            <a:r>
              <a:rPr lang="zh-TW" altLang="en-US"/>
              <a:t>假期聖經學校</a:t>
            </a:r>
            <a:r>
              <a:rPr lang="en-US" altLang="zh-TW" dirty="0"/>
              <a:t>)</a:t>
            </a:r>
            <a:r>
              <a:rPr lang="zh-TW" altLang="en-US"/>
              <a:t>教材的研發禱告。</a:t>
            </a:r>
          </a:p>
          <a:p>
            <a:pPr marL="0" indent="0">
              <a:buNone/>
            </a:pPr>
            <a:endParaRPr lang="en" altLang="zh-TW" dirty="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7949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3FE4-C237-3BDC-FE58-2156154F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000EC-466E-C4F8-7DFC-EF6F193B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/>
              <a:t>教材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A10313-196F-71B5-F694-3A3229751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/>
              <a:t>為在宗教受限國家、使用在地印刷廠時所面對的挑戰禱告。</a:t>
            </a:r>
          </a:p>
          <a:p>
            <a:r>
              <a:rPr lang="zh-TW" altLang="en-US"/>
              <a:t>為中東各語言增添更多譯者、平面設計者與詩歌創作者禱告。</a:t>
            </a:r>
          </a:p>
          <a:p>
            <a:r>
              <a:rPr lang="zh-TW" altLang="en-US"/>
              <a:t>為區域教材主任 </a:t>
            </a:r>
            <a:r>
              <a:rPr lang="en" altLang="zh-TW" dirty="0"/>
              <a:t>R.S. </a:t>
            </a:r>
            <a:r>
              <a:rPr lang="zh-TW" altLang="en-US"/>
              <a:t>禱告，求神賜智慧與引導帶領事工。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522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99141-5708-53BA-C608-4BBBD0EC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7909F-2AA3-3E7B-CA26-EF77B8D3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/>
              <a:t>媒體事工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89396E-9E02-FB00-A30B-26B3B783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/>
              <a:t> 願我們的數位事工內容能觸及對福音封閉的國家的兒童；求神開啟那些祕密觀看、使用父母手機、或在懼怕中的孩子們的心禱告。</a:t>
            </a:r>
            <a:endParaRPr lang="en-US" altLang="zh-TW" dirty="0"/>
          </a:p>
          <a:p>
            <a:endParaRPr lang="zh-TW" altLang="en-US"/>
          </a:p>
          <a:p>
            <a:pPr marL="0" indent="0">
              <a:buNone/>
            </a:pPr>
            <a:r>
              <a:rPr lang="en-US" altLang="zh-TW" dirty="0"/>
              <a:t>• </a:t>
            </a:r>
            <a:r>
              <a:rPr lang="zh-TW" altLang="en-US"/>
              <a:t>為創意與技術卓越禱告，好在黑暗之處照耀基督的光。</a:t>
            </a:r>
          </a:p>
          <a:p>
            <a:pPr marL="0" indent="0">
              <a:buNone/>
            </a:pPr>
            <a:endParaRPr lang="zh-TW" altLang="en-US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9265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25541-B6EA-9287-9BBD-00F23B3BF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B4262F-5DA8-A112-F4A1-E730F70B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48" y="365125"/>
            <a:ext cx="7921052" cy="1325563"/>
          </a:xfrm>
        </p:spPr>
        <p:txBody>
          <a:bodyPr>
            <a:normAutofit/>
          </a:bodyPr>
          <a:lstStyle/>
          <a:p>
            <a:r>
              <a:rPr lang="zh-TW" altLang="en-US"/>
              <a:t>印度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5BF99A-9D80-5196-51A0-9AF1C95C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748" y="1825625"/>
            <a:ext cx="7921052" cy="4351338"/>
          </a:xfrm>
        </p:spPr>
        <p:txBody>
          <a:bodyPr/>
          <a:lstStyle/>
          <a:p>
            <a:r>
              <a:rPr lang="zh-TW" altLang="en-US"/>
              <a:t>為我國有 </a:t>
            </a:r>
            <a:r>
              <a:rPr lang="en-US" altLang="zh-TW" dirty="0"/>
              <a:t>4.5 </a:t>
            </a:r>
            <a:r>
              <a:rPr lang="zh-TW" altLang="en-US"/>
              <a:t>億兒童，這是極大的機會能帶來正面影響。</a:t>
            </a:r>
          </a:p>
          <a:p>
            <a:r>
              <a:rPr lang="zh-TW" altLang="en-US"/>
              <a:t>為有負擔於兒童屬靈需要的委身同工禱告。</a:t>
            </a:r>
          </a:p>
          <a:p>
            <a:r>
              <a:rPr lang="zh-TW" altLang="en-US"/>
              <a:t>願孩子們在逆境中剛強，從 神 的話語得力。</a:t>
            </a:r>
          </a:p>
          <a:p>
            <a:r>
              <a:rPr lang="zh-TW" altLang="en-US"/>
              <a:t>為旅途中的平安與保護禱告。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86277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1520</Words>
  <Application>Microsoft Macintosh PowerPoint</Application>
  <PresentationFormat>寬螢幕</PresentationFormat>
  <Paragraphs>132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方正彩雲</vt:lpstr>
      <vt:lpstr>華康中黑體(P)</vt:lpstr>
      <vt:lpstr>Microsoft JhengHei</vt:lpstr>
      <vt:lpstr>Heiti SC Medium</vt:lpstr>
      <vt:lpstr>Arial</vt:lpstr>
      <vt:lpstr>Avenir Next Condensed Demi Bold</vt:lpstr>
      <vt:lpstr>Calibri</vt:lpstr>
      <vt:lpstr>Calibri Light</vt:lpstr>
      <vt:lpstr>Noto Sans</vt:lpstr>
      <vt:lpstr>Office 佈景主題</vt:lpstr>
      <vt:lpstr>PowerPoint 簡報</vt:lpstr>
      <vt:lpstr>PowerPoint 簡報</vt:lpstr>
      <vt:lpstr>中東區</vt:lpstr>
      <vt:lpstr>區長 : 賈斯汀弟兄 (Brother Justin)</vt:lpstr>
      <vt:lpstr>教育</vt:lpstr>
      <vt:lpstr>教材</vt:lpstr>
      <vt:lpstr>教材</vt:lpstr>
      <vt:lpstr>媒體事工</vt:lpstr>
      <vt:lpstr>印度</vt:lpstr>
      <vt:lpstr>以色列</vt:lpstr>
      <vt:lpstr>科威特</vt:lpstr>
      <vt:lpstr>黎巴嫩</vt:lpstr>
      <vt:lpstr>馬爾他</vt:lpstr>
      <vt:lpstr>斯里蘭卡</vt:lpstr>
      <vt:lpstr>敏感國家1</vt:lpstr>
      <vt:lpstr>敏感國家 2</vt:lpstr>
      <vt:lpstr>敏感國家3</vt:lpstr>
      <vt:lpstr>敏感國家4</vt:lpstr>
      <vt:lpstr>敏感國家5</vt:lpstr>
      <vt:lpstr>敏感國家6</vt:lpstr>
      <vt:lpstr>敏感國家7</vt:lpstr>
      <vt:lpstr>敏感國家8</vt:lpstr>
      <vt:lpstr>敏感國家9</vt:lpstr>
      <vt:lpstr>敏感國家10</vt:lpstr>
      <vt:lpstr>敏感國家11</vt:lpstr>
      <vt:lpstr>敏感國家12</vt:lpstr>
      <vt:lpstr>敏感國家13</vt:lpstr>
      <vt:lpstr>敏感國家14</vt:lpstr>
      <vt:lpstr>敏感國家15</vt:lpstr>
      <vt:lpstr>敏感國家16</vt:lpstr>
      <vt:lpstr>敏感國家17</vt:lpstr>
      <vt:lpstr>敏感國家18</vt:lpstr>
      <vt:lpstr>敏感國家19</vt:lpstr>
      <vt:lpstr>敏感國家20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33</cp:revision>
  <dcterms:created xsi:type="dcterms:W3CDTF">2024-10-18T17:14:35Z</dcterms:created>
  <dcterms:modified xsi:type="dcterms:W3CDTF">2025-10-28T04:28:06Z</dcterms:modified>
</cp:coreProperties>
</file>